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81800" cy="9296400"/>
  <p:embeddedFontLst>
    <p:embeddedFont>
      <p:font typeface="Century Gothic"/>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jtF2n1RY1T363KIJWNu3hmej7Y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8175" y="4415775"/>
            <a:ext cx="5505425" cy="41833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1: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2: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4: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4: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5: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7: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7: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8: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9: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2: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0: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0: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3: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6: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8: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9:notes"/>
          <p:cNvSpPr txBox="1"/>
          <p:nvPr>
            <p:ph idx="1" type="body"/>
          </p:nvPr>
        </p:nvSpPr>
        <p:spPr>
          <a:xfrm>
            <a:off x="688175" y="4415775"/>
            <a:ext cx="5505425"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9:notes"/>
          <p:cNvSpPr/>
          <p:nvPr>
            <p:ph idx="2" type="sldImg"/>
          </p:nvPr>
        </p:nvSpPr>
        <p:spPr>
          <a:xfrm>
            <a:off x="1147175" y="697225"/>
            <a:ext cx="458807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2"/>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0" name="Google Shape;20;p2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4" name="Shape 74"/>
        <p:cNvGrpSpPr/>
        <p:nvPr/>
      </p:nvGrpSpPr>
      <p:grpSpPr>
        <a:xfrm>
          <a:off x="0" y="0"/>
          <a:ext cx="0" cy="0"/>
          <a:chOff x="0" y="0"/>
          <a:chExt cx="0" cy="0"/>
        </a:xfrm>
      </p:grpSpPr>
      <p:sp>
        <p:nvSpPr>
          <p:cNvPr id="75" name="Google Shape;75;p31"/>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2745"/>
              </a:srgbClr>
            </a:outerShdw>
          </a:effectLst>
        </p:spPr>
      </p:sp>
      <p:sp>
        <p:nvSpPr>
          <p:cNvPr id="77" name="Google Shape;77;p31"/>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8" name="Google Shape;78;p3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1" name="Shape 81"/>
        <p:cNvGrpSpPr/>
        <p:nvPr/>
      </p:nvGrpSpPr>
      <p:grpSpPr>
        <a:xfrm>
          <a:off x="0" y="0"/>
          <a:ext cx="0" cy="0"/>
          <a:chOff x="0" y="0"/>
          <a:chExt cx="0" cy="0"/>
        </a:xfrm>
      </p:grpSpPr>
      <p:sp>
        <p:nvSpPr>
          <p:cNvPr id="82" name="Google Shape;82;p32"/>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4" name="Google Shape;84;p3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7" name="Shape 87"/>
        <p:cNvGrpSpPr/>
        <p:nvPr/>
      </p:nvGrpSpPr>
      <p:grpSpPr>
        <a:xfrm>
          <a:off x="0" y="0"/>
          <a:ext cx="0" cy="0"/>
          <a:chOff x="0" y="0"/>
          <a:chExt cx="0" cy="0"/>
        </a:xfrm>
      </p:grpSpPr>
      <p:sp>
        <p:nvSpPr>
          <p:cNvPr id="88" name="Google Shape;88;p33"/>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3"/>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86D1D8"/>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0" name="Google Shape;90;p33"/>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91" name="Google Shape;91;p3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4" name="Google Shape;94;p33"/>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rgbClr val="86D1D8"/>
                </a:solidFill>
                <a:latin typeface="Arial"/>
                <a:ea typeface="Arial"/>
                <a:cs typeface="Arial"/>
                <a:sym typeface="Arial"/>
              </a:rPr>
              <a:t>“</a:t>
            </a:r>
            <a:endParaRPr/>
          </a:p>
        </p:txBody>
      </p:sp>
      <p:sp>
        <p:nvSpPr>
          <p:cNvPr id="95" name="Google Shape;95;p33"/>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US" sz="1220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6" name="Shape 96"/>
        <p:cNvGrpSpPr/>
        <p:nvPr/>
      </p:nvGrpSpPr>
      <p:grpSpPr>
        <a:xfrm>
          <a:off x="0" y="0"/>
          <a:ext cx="0" cy="0"/>
          <a:chOff x="0" y="0"/>
          <a:chExt cx="0" cy="0"/>
        </a:xfrm>
      </p:grpSpPr>
      <p:sp>
        <p:nvSpPr>
          <p:cNvPr id="97" name="Google Shape;97;p34"/>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4"/>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9" name="Google Shape;99;p3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2" name="Shape 102"/>
        <p:cNvGrpSpPr/>
        <p:nvPr/>
      </p:nvGrpSpPr>
      <p:grpSpPr>
        <a:xfrm>
          <a:off x="0" y="0"/>
          <a:ext cx="0" cy="0"/>
          <a:chOff x="0" y="0"/>
          <a:chExt cx="0" cy="0"/>
        </a:xfrm>
      </p:grpSpPr>
      <p:sp>
        <p:nvSpPr>
          <p:cNvPr id="103" name="Google Shape;103;p3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5"/>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5" name="Google Shape;105;p35"/>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6" name="Google Shape;106;p35"/>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7" name="Google Shape;107;p35"/>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8" name="Google Shape;108;p35"/>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09" name="Google Shape;109;p35"/>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10" name="Google Shape;110;p35"/>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11" name="Google Shape;111;p35"/>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12" name="Google Shape;112;p3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5" name="Shape 115"/>
        <p:cNvGrpSpPr/>
        <p:nvPr/>
      </p:nvGrpSpPr>
      <p:grpSpPr>
        <a:xfrm>
          <a:off x="0" y="0"/>
          <a:ext cx="0" cy="0"/>
          <a:chOff x="0" y="0"/>
          <a:chExt cx="0" cy="0"/>
        </a:xfrm>
      </p:grpSpPr>
      <p:sp>
        <p:nvSpPr>
          <p:cNvPr id="116" name="Google Shape;116;p3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36"/>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18" name="Google Shape;118;p36"/>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9" name="Google Shape;119;p36"/>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36"/>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1" name="Google Shape;121;p36"/>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2" name="Google Shape;122;p36"/>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3" name="Google Shape;123;p36"/>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24" name="Google Shape;124;p36"/>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25" name="Google Shape;125;p36"/>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126" name="Google Shape;126;p36"/>
          <p:cNvCxnSpPr/>
          <p:nvPr/>
        </p:nvCxnSpPr>
        <p:spPr>
          <a:xfrm>
            <a:off x="3726142" y="2133600"/>
            <a:ext cx="0" cy="3962400"/>
          </a:xfrm>
          <a:prstGeom prst="straightConnector1">
            <a:avLst/>
          </a:prstGeom>
          <a:noFill/>
          <a:ln cap="flat" cmpd="sng" w="12700">
            <a:solidFill>
              <a:srgbClr val="86D1D8">
                <a:alpha val="40000"/>
              </a:srgbClr>
            </a:solidFill>
            <a:prstDash val="solid"/>
            <a:round/>
            <a:headEnd len="sm" w="sm" type="none"/>
            <a:tailEnd len="sm" w="sm" type="none"/>
          </a:ln>
        </p:spPr>
      </p:cxnSp>
      <p:cxnSp>
        <p:nvCxnSpPr>
          <p:cNvPr id="127" name="Google Shape;127;p36"/>
          <p:cNvCxnSpPr/>
          <p:nvPr/>
        </p:nvCxnSpPr>
        <p:spPr>
          <a:xfrm>
            <a:off x="6962227" y="2133600"/>
            <a:ext cx="0" cy="3966882"/>
          </a:xfrm>
          <a:prstGeom prst="straightConnector1">
            <a:avLst/>
          </a:prstGeom>
          <a:noFill/>
          <a:ln cap="flat" cmpd="sng" w="12700">
            <a:solidFill>
              <a:srgbClr val="86D1D8">
                <a:alpha val="40000"/>
              </a:srgbClr>
            </a:solidFill>
            <a:prstDash val="solid"/>
            <a:round/>
            <a:headEnd len="sm" w="sm" type="none"/>
            <a:tailEnd len="sm" w="sm" type="none"/>
          </a:ln>
        </p:spPr>
      </p:cxnSp>
      <p:sp>
        <p:nvSpPr>
          <p:cNvPr id="128" name="Google Shape;128;p3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1" name="Shape 131"/>
        <p:cNvGrpSpPr/>
        <p:nvPr/>
      </p:nvGrpSpPr>
      <p:grpSpPr>
        <a:xfrm>
          <a:off x="0" y="0"/>
          <a:ext cx="0" cy="0"/>
          <a:chOff x="0" y="0"/>
          <a:chExt cx="0" cy="0"/>
        </a:xfrm>
      </p:grpSpPr>
      <p:sp>
        <p:nvSpPr>
          <p:cNvPr id="132" name="Google Shape;132;p3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7"/>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4" name="Google Shape;134;p3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7" name="Shape 137"/>
        <p:cNvGrpSpPr/>
        <p:nvPr/>
      </p:nvGrpSpPr>
      <p:grpSpPr>
        <a:xfrm>
          <a:off x="0" y="0"/>
          <a:ext cx="0" cy="0"/>
          <a:chOff x="0" y="0"/>
          <a:chExt cx="0" cy="0"/>
        </a:xfrm>
      </p:grpSpPr>
      <p:sp>
        <p:nvSpPr>
          <p:cNvPr id="138" name="Google Shape;138;p38"/>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8"/>
          <p:cNvSpPr txBox="1"/>
          <p:nvPr>
            <p:ph idx="1" type="body"/>
          </p:nvPr>
        </p:nvSpPr>
        <p:spPr>
          <a:xfrm rot="5400000">
            <a:off x="1679576"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40" name="Google Shape;140;p3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26" name="Google Shape;26;p23"/>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27" name="Google Shape;27;p2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24"/>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p:txBody>
      </p:sp>
      <p:sp>
        <p:nvSpPr>
          <p:cNvPr id="33" name="Google Shape;33;p2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2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26"/>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6"/>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86D1D8"/>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43" name="Google Shape;43;p2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2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9" name="Google Shape;49;p27"/>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0" name="Google Shape;50;p27"/>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86D1D8"/>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51" name="Google Shape;51;p27"/>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52" name="Google Shape;52;p2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8"/>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29"/>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spcBef>
                <a:spcPts val="1000"/>
              </a:spcBef>
              <a:spcAft>
                <a:spcPts val="0"/>
              </a:spcAft>
              <a:buSzPts val="1600"/>
              <a:buChar char="►"/>
              <a:defRPr sz="2000"/>
            </a:lvl1pPr>
            <a:lvl2pPr indent="-320040" lvl="1" marL="914400" algn="l">
              <a:spcBef>
                <a:spcPts val="1000"/>
              </a:spcBef>
              <a:spcAft>
                <a:spcPts val="0"/>
              </a:spcAft>
              <a:buSzPts val="1440"/>
              <a:buChar char="►"/>
              <a:defRPr sz="1800"/>
            </a:lvl2pPr>
            <a:lvl3pPr indent="-309880" lvl="2" marL="1371600" algn="l">
              <a:spcBef>
                <a:spcPts val="1000"/>
              </a:spcBef>
              <a:spcAft>
                <a:spcPts val="0"/>
              </a:spcAft>
              <a:buSzPts val="1280"/>
              <a:buChar char="►"/>
              <a:defRPr sz="1600"/>
            </a:lvl3pPr>
            <a:lvl4pPr indent="-299719" lvl="3" marL="1828800" algn="l">
              <a:spcBef>
                <a:spcPts val="1000"/>
              </a:spcBef>
              <a:spcAft>
                <a:spcPts val="0"/>
              </a:spcAft>
              <a:buSzPts val="1120"/>
              <a:buChar char="►"/>
              <a:defRPr sz="1400"/>
            </a:lvl4pPr>
            <a:lvl5pPr indent="-299720" lvl="4" marL="2286000" algn="l">
              <a:spcBef>
                <a:spcPts val="1000"/>
              </a:spcBef>
              <a:spcAft>
                <a:spcPts val="0"/>
              </a:spcAft>
              <a:buSzPts val="1120"/>
              <a:buChar char="►"/>
              <a:defRPr sz="1400"/>
            </a:lvl5pPr>
            <a:lvl6pPr indent="-299720" lvl="5" marL="2743200" algn="l">
              <a:spcBef>
                <a:spcPts val="1000"/>
              </a:spcBef>
              <a:spcAft>
                <a:spcPts val="0"/>
              </a:spcAft>
              <a:buSzPts val="1120"/>
              <a:buChar char="►"/>
              <a:defRPr sz="1400"/>
            </a:lvl6pPr>
            <a:lvl7pPr indent="-299720" lvl="6" marL="3200400" algn="l">
              <a:spcBef>
                <a:spcPts val="1000"/>
              </a:spcBef>
              <a:spcAft>
                <a:spcPts val="0"/>
              </a:spcAft>
              <a:buSzPts val="1120"/>
              <a:buChar char="►"/>
              <a:defRPr sz="1400"/>
            </a:lvl7pPr>
            <a:lvl8pPr indent="-299720" lvl="7" marL="3657600" algn="l">
              <a:spcBef>
                <a:spcPts val="1000"/>
              </a:spcBef>
              <a:spcAft>
                <a:spcPts val="0"/>
              </a:spcAft>
              <a:buSzPts val="1120"/>
              <a:buChar char="►"/>
              <a:defRPr sz="1400"/>
            </a:lvl8pPr>
            <a:lvl9pPr indent="-299720" lvl="8" marL="4114800" algn="l">
              <a:spcBef>
                <a:spcPts val="1000"/>
              </a:spcBef>
              <a:spcAft>
                <a:spcPts val="0"/>
              </a:spcAft>
              <a:buSzPts val="1120"/>
              <a:buChar char="►"/>
              <a:defRPr sz="1400"/>
            </a:lvl9pPr>
          </a:lstStyle>
          <a:p/>
        </p:txBody>
      </p:sp>
      <p:sp>
        <p:nvSpPr>
          <p:cNvPr id="63" name="Google Shape;63;p29"/>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64" name="Google Shape;64;p2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30"/>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0"/>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70" name="Google Shape;70;p30"/>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71" name="Google Shape;71;p3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11" Type="http://schemas.openxmlformats.org/officeDocument/2006/relationships/slideLayout" Target="../slideLayouts/slideLayout6.xml"/><Relationship Id="rId22" Type="http://schemas.openxmlformats.org/officeDocument/2006/relationships/slideLayout" Target="../slideLayouts/slideLayout17.xml"/><Relationship Id="rId10" Type="http://schemas.openxmlformats.org/officeDocument/2006/relationships/slideLayout" Target="../slideLayouts/slideLayout5.xml"/><Relationship Id="rId21" Type="http://schemas.openxmlformats.org/officeDocument/2006/relationships/slideLayout" Target="../slideLayouts/slideLayout16.xml"/><Relationship Id="rId13" Type="http://schemas.openxmlformats.org/officeDocument/2006/relationships/slideLayout" Target="../slideLayouts/slideLayout8.xml"/><Relationship Id="rId12" Type="http://schemas.openxmlformats.org/officeDocument/2006/relationships/slideLayout" Target="../slideLayouts/slideLayout7.xml"/><Relationship Id="rId23" Type="http://schemas.openxmlformats.org/officeDocument/2006/relationships/theme" Target="../theme/theme2.xml"/><Relationship Id="rId1" Type="http://schemas.openxmlformats.org/officeDocument/2006/relationships/image" Target="../media/image6.pn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5" Type="http://schemas.openxmlformats.org/officeDocument/2006/relationships/image" Target="../media/image2.png"/><Relationship Id="rId19" Type="http://schemas.openxmlformats.org/officeDocument/2006/relationships/slideLayout" Target="../slideLayouts/slideLayout14.xml"/><Relationship Id="rId6" Type="http://schemas.openxmlformats.org/officeDocument/2006/relationships/slideLayout" Target="../slideLayouts/slideLayout1.xml"/><Relationship Id="rId18" Type="http://schemas.openxmlformats.org/officeDocument/2006/relationships/slideLayout" Target="../slideLayouts/slideLayout13.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id="6" name="Google Shape;6;p21"/>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7" name="Google Shape;7;p21"/>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8" name="Google Shape;8;p2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21"/>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0" name="Google Shape;10;p21"/>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1" name="Google Shape;11;p2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2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spcBef>
                <a:spcPts val="1000"/>
              </a:spcBef>
              <a:spcAft>
                <a:spcPts val="0"/>
              </a:spcAft>
              <a:buClr>
                <a:srgbClr val="86D1D8"/>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spcBef>
                <a:spcPts val="1000"/>
              </a:spcBef>
              <a:spcAft>
                <a:spcPts val="0"/>
              </a:spcAft>
              <a:buClr>
                <a:srgbClr val="86D1D8"/>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spcBef>
                <a:spcPts val="1000"/>
              </a:spcBef>
              <a:spcAft>
                <a:spcPts val="0"/>
              </a:spcAft>
              <a:buClr>
                <a:srgbClr val="86D1D8"/>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spcBef>
                <a:spcPts val="1000"/>
              </a:spcBef>
              <a:spcAft>
                <a:spcPts val="0"/>
              </a:spcAft>
              <a:buClr>
                <a:srgbClr val="86D1D8"/>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4" name="Google Shape;14;p2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2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 id="2147483661" r:id="rId18"/>
    <p:sldLayoutId id="2147483662" r:id="rId19"/>
    <p:sldLayoutId id="2147483663" r:id="rId20"/>
    <p:sldLayoutId id="2147483664" r:id="rId21"/>
    <p:sldLayoutId id="214748366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21.png"/><Relationship Id="rId6"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www.nagc.org/resources-publications/resources-paren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edutopia.org/blog/a-new-definition-of-rigor-brian-sztabnik"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ph type="title"/>
          </p:nvPr>
        </p:nvSpPr>
        <p:spPr>
          <a:xfrm>
            <a:off x="445178" y="308993"/>
            <a:ext cx="9404723"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2800"/>
              <a:buFont typeface="Century Gothic"/>
              <a:buNone/>
            </a:pPr>
            <a:r>
              <a:rPr b="1" lang="en-US" sz="2800"/>
              <a:t>Parent Engagement Session</a:t>
            </a:r>
            <a:br>
              <a:rPr b="1" lang="en-US" sz="2800"/>
            </a:br>
            <a:r>
              <a:rPr b="1" lang="en-US" sz="2800"/>
              <a:t>Characteristics of GT Learners and Resources</a:t>
            </a:r>
            <a:br>
              <a:rPr b="1" lang="en-US" sz="2800"/>
            </a:br>
            <a:r>
              <a:rPr b="1" lang="en-US" sz="2800"/>
              <a:t>March 22, 2022</a:t>
            </a:r>
            <a:endParaRPr/>
          </a:p>
        </p:txBody>
      </p:sp>
      <p:pic>
        <p:nvPicPr>
          <p:cNvPr id="148" name="Google Shape;148;p1"/>
          <p:cNvPicPr preferRelativeResize="0"/>
          <p:nvPr/>
        </p:nvPicPr>
        <p:blipFill rotWithShape="1">
          <a:blip r:embed="rId3">
            <a:alphaModFix/>
          </a:blip>
          <a:srcRect b="0" l="0" r="0" t="0"/>
          <a:stretch/>
        </p:blipFill>
        <p:spPr>
          <a:xfrm>
            <a:off x="9396637" y="410307"/>
            <a:ext cx="2350185" cy="2195605"/>
          </a:xfrm>
          <a:prstGeom prst="rect">
            <a:avLst/>
          </a:prstGeom>
          <a:noFill/>
          <a:ln>
            <a:noFill/>
          </a:ln>
        </p:spPr>
      </p:pic>
      <p:pic>
        <p:nvPicPr>
          <p:cNvPr id="149" name="Google Shape;149;p1"/>
          <p:cNvPicPr preferRelativeResize="0"/>
          <p:nvPr/>
        </p:nvPicPr>
        <p:blipFill rotWithShape="1">
          <a:blip r:embed="rId4">
            <a:alphaModFix/>
          </a:blip>
          <a:srcRect b="0" l="11100" r="-11100" t="18215"/>
          <a:stretch/>
        </p:blipFill>
        <p:spPr>
          <a:xfrm>
            <a:off x="2864037" y="1249251"/>
            <a:ext cx="5289550" cy="5608749"/>
          </a:xfrm>
          <a:prstGeom prst="rect">
            <a:avLst/>
          </a:prstGeom>
          <a:noFill/>
          <a:ln>
            <a:noFill/>
          </a:ln>
        </p:spPr>
      </p:pic>
      <p:sp>
        <p:nvSpPr>
          <p:cNvPr id="150" name="Google Shape;150;p1"/>
          <p:cNvSpPr txBox="1"/>
          <p:nvPr/>
        </p:nvSpPr>
        <p:spPr>
          <a:xfrm>
            <a:off x="8230575" y="3248875"/>
            <a:ext cx="3261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lt1"/>
              </a:solidFill>
              <a:latin typeface="Century Gothic"/>
              <a:ea typeface="Century Gothic"/>
              <a:cs typeface="Century Gothic"/>
              <a:sym typeface="Century Gothic"/>
            </a:endParaRPr>
          </a:p>
        </p:txBody>
      </p:sp>
      <p:sp>
        <p:nvSpPr>
          <p:cNvPr id="151" name="Google Shape;151;p1"/>
          <p:cNvSpPr txBox="1"/>
          <p:nvPr/>
        </p:nvSpPr>
        <p:spPr>
          <a:xfrm>
            <a:off x="8222000" y="3223125"/>
            <a:ext cx="3270300" cy="307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chemeClr val="lt1"/>
                </a:solidFill>
                <a:latin typeface="Century Gothic"/>
                <a:ea typeface="Century Gothic"/>
                <a:cs typeface="Century Gothic"/>
                <a:sym typeface="Century Gothic"/>
              </a:rPr>
              <a:t>Are you smarter than a 3rd grader?</a:t>
            </a:r>
            <a:endParaRPr sz="17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US">
                <a:solidFill>
                  <a:schemeClr val="lt1"/>
                </a:solidFill>
                <a:latin typeface="Century Gothic"/>
                <a:ea typeface="Century Gothic"/>
                <a:cs typeface="Century Gothic"/>
                <a:sym typeface="Century Gothic"/>
              </a:rPr>
              <a:t>What were your thoughts when you saw the task?</a:t>
            </a:r>
            <a:endParaRPr>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US">
                <a:solidFill>
                  <a:schemeClr val="lt1"/>
                </a:solidFill>
                <a:latin typeface="Century Gothic"/>
                <a:ea typeface="Century Gothic"/>
                <a:cs typeface="Century Gothic"/>
                <a:sym typeface="Century Gothic"/>
              </a:rPr>
              <a:t>Are you feeling overwhelmed or anxious </a:t>
            </a:r>
            <a:r>
              <a:rPr lang="en-US">
                <a:solidFill>
                  <a:schemeClr val="lt1"/>
                </a:solidFill>
                <a:latin typeface="Century Gothic"/>
                <a:ea typeface="Century Gothic"/>
                <a:cs typeface="Century Gothic"/>
                <a:sym typeface="Century Gothic"/>
              </a:rPr>
              <a:t>about</a:t>
            </a:r>
            <a:r>
              <a:rPr lang="en-US">
                <a:solidFill>
                  <a:schemeClr val="lt1"/>
                </a:solidFill>
                <a:latin typeface="Century Gothic"/>
                <a:ea typeface="Century Gothic"/>
                <a:cs typeface="Century Gothic"/>
                <a:sym typeface="Century Gothic"/>
              </a:rPr>
              <a:t> </a:t>
            </a:r>
            <a:r>
              <a:rPr lang="en-US">
                <a:solidFill>
                  <a:schemeClr val="lt1"/>
                </a:solidFill>
                <a:latin typeface="Century Gothic"/>
                <a:ea typeface="Century Gothic"/>
                <a:cs typeface="Century Gothic"/>
                <a:sym typeface="Century Gothic"/>
              </a:rPr>
              <a:t>the</a:t>
            </a:r>
            <a:r>
              <a:rPr lang="en-US">
                <a:solidFill>
                  <a:schemeClr val="lt1"/>
                </a:solidFill>
                <a:latin typeface="Century Gothic"/>
                <a:ea typeface="Century Gothic"/>
                <a:cs typeface="Century Gothic"/>
                <a:sym typeface="Century Gothic"/>
              </a:rPr>
              <a:t> task?</a:t>
            </a:r>
            <a:endParaRPr>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US">
                <a:solidFill>
                  <a:schemeClr val="lt1"/>
                </a:solidFill>
                <a:latin typeface="Century Gothic"/>
                <a:ea typeface="Century Gothic"/>
                <a:cs typeface="Century Gothic"/>
                <a:sym typeface="Century Gothic"/>
              </a:rPr>
              <a:t>How did the multiple choices help you to complete the task?</a:t>
            </a:r>
            <a:endParaRPr>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t/>
            </a:r>
            <a:endParaRPr>
              <a:solidFill>
                <a:schemeClr val="lt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0"/>
          <p:cNvSpPr txBox="1"/>
          <p:nvPr>
            <p:ph type="title"/>
          </p:nvPr>
        </p:nvSpPr>
        <p:spPr>
          <a:xfrm>
            <a:off x="5789611" y="262218"/>
            <a:ext cx="5087939" cy="89879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Gifted Resources</a:t>
            </a:r>
            <a:endParaRPr/>
          </a:p>
        </p:txBody>
      </p:sp>
      <p:sp>
        <p:nvSpPr>
          <p:cNvPr id="206" name="Google Shape;206;p10"/>
          <p:cNvSpPr/>
          <p:nvPr/>
        </p:nvSpPr>
        <p:spPr>
          <a:xfrm>
            <a:off x="476250" y="1161007"/>
            <a:ext cx="10077450" cy="5266891"/>
          </a:xfrm>
          <a:prstGeom prst="rect">
            <a:avLst/>
          </a:prstGeom>
          <a:noFill/>
          <a:ln>
            <a:noFill/>
          </a:ln>
        </p:spPr>
        <p:txBody>
          <a:bodyPr anchorCtr="0" anchor="t" bIns="45700" lIns="91425" spcFirstLastPara="1" rIns="91425" wrap="square" tIns="45700">
            <a:spAutoFit/>
          </a:bodyPr>
          <a:lstStyle/>
          <a:p>
            <a:pPr indent="-342900" lvl="2" marL="1257300" marR="0" rtl="0" algn="l">
              <a:lnSpc>
                <a:spcPct val="80000"/>
              </a:lnSpc>
              <a:spcBef>
                <a:spcPts val="0"/>
              </a:spcBef>
              <a:spcAft>
                <a:spcPts val="0"/>
              </a:spcAft>
              <a:buClr>
                <a:schemeClr val="lt1"/>
              </a:buClr>
              <a:buSzPts val="2800"/>
              <a:buFont typeface="Arial"/>
              <a:buChar char="•"/>
            </a:pPr>
            <a:r>
              <a:rPr lang="en-US" sz="2800">
                <a:solidFill>
                  <a:schemeClr val="lt1"/>
                </a:solidFill>
                <a:latin typeface="Century Gothic"/>
                <a:ea typeface="Century Gothic"/>
                <a:cs typeface="Century Gothic"/>
                <a:sym typeface="Century Gothic"/>
              </a:rPr>
              <a:t>Khan </a:t>
            </a:r>
            <a:r>
              <a:rPr b="0" i="0" lang="en-US" sz="2800" u="none" cap="none" strike="noStrike">
                <a:solidFill>
                  <a:schemeClr val="lt1"/>
                </a:solidFill>
                <a:latin typeface="Century Gothic"/>
                <a:ea typeface="Century Gothic"/>
                <a:cs typeface="Century Gothic"/>
                <a:sym typeface="Century Gothic"/>
              </a:rPr>
              <a:t>Academy</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Hands on Equations</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Jacob’s Ladder</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Project M2 &amp; M3</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William &amp; Mary Units</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Navigators</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Jr. Great Books</a:t>
            </a:r>
            <a:r>
              <a:rPr lang="en-US" sz="2800">
                <a:solidFill>
                  <a:schemeClr val="lt1"/>
                </a:solidFill>
                <a:latin typeface="Century Gothic"/>
                <a:ea typeface="Century Gothic"/>
                <a:cs typeface="Century Gothic"/>
                <a:sym typeface="Century Gothic"/>
              </a:rPr>
              <a:t>/Nonfiction Inquiry</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Vocabulary &amp; Grammar Workshop</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Novel Stories</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SC Studies Weekly Magazine</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Story Works  and Dynamath Scholastic Magazines</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USA Studies Weekly Magazines</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Primary Thinking Skills</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Critical Thinking Skills</a:t>
            </a:r>
            <a:endParaRPr/>
          </a:p>
          <a:p>
            <a:pPr indent="-342900" lvl="2" marL="1257300" marR="0" rtl="0" algn="l">
              <a:lnSpc>
                <a:spcPct val="80000"/>
              </a:lnSpc>
              <a:spcBef>
                <a:spcPts val="0"/>
              </a:spcBef>
              <a:spcAft>
                <a:spcPts val="0"/>
              </a:spcAft>
              <a:buClr>
                <a:schemeClr val="lt1"/>
              </a:buClr>
              <a:buSzPts val="2800"/>
              <a:buFont typeface="Arial"/>
              <a:buChar char="•"/>
            </a:pPr>
            <a:r>
              <a:rPr b="0" i="0" lang="en-US" sz="2800" u="none" cap="none" strike="noStrike">
                <a:solidFill>
                  <a:schemeClr val="lt1"/>
                </a:solidFill>
                <a:latin typeface="Century Gothic"/>
                <a:ea typeface="Century Gothic"/>
                <a:cs typeface="Century Gothic"/>
                <a:sym typeface="Century Gothic"/>
              </a:rPr>
              <a:t>Origo Algebra for All</a:t>
            </a:r>
            <a:endParaRPr b="0" i="0" sz="2800" u="none" cap="none" strike="noStrike">
              <a:solidFill>
                <a:schemeClr val="lt1"/>
              </a:solidFill>
              <a:latin typeface="Century Gothic"/>
              <a:ea typeface="Century Gothic"/>
              <a:cs typeface="Century Gothic"/>
              <a:sym typeface="Century Gothic"/>
            </a:endParaRPr>
          </a:p>
          <a:p>
            <a:pPr indent="-342900" lvl="2" marL="1257300" marR="0" rtl="0" algn="l">
              <a:lnSpc>
                <a:spcPct val="80000"/>
              </a:lnSpc>
              <a:spcBef>
                <a:spcPts val="0"/>
              </a:spcBef>
              <a:spcAft>
                <a:spcPts val="0"/>
              </a:spcAft>
              <a:buClr>
                <a:schemeClr val="lt1"/>
              </a:buClr>
              <a:buSzPts val="2800"/>
              <a:buFont typeface="Century Gothic"/>
              <a:buChar char="•"/>
            </a:pPr>
            <a:r>
              <a:rPr lang="en-US" sz="2800">
                <a:solidFill>
                  <a:schemeClr val="lt1"/>
                </a:solidFill>
                <a:latin typeface="Century Gothic"/>
                <a:ea typeface="Century Gothic"/>
                <a:cs typeface="Century Gothic"/>
                <a:sym typeface="Century Gothic"/>
              </a:rPr>
              <a:t>Analogies</a:t>
            </a:r>
            <a:endParaRPr sz="28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1"/>
          <p:cNvSpPr txBox="1"/>
          <p:nvPr>
            <p:ph type="title"/>
          </p:nvPr>
        </p:nvSpPr>
        <p:spPr>
          <a:xfrm>
            <a:off x="1128529" y="210868"/>
            <a:ext cx="10372777" cy="140053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2800"/>
              <a:buFont typeface="Century Gothic"/>
              <a:buNone/>
            </a:pPr>
            <a:r>
              <a:rPr lang="en-US" sz="2800"/>
              <a:t>JGB “The Green Man” &amp; M3 “MoLi Stone”</a:t>
            </a:r>
            <a:endParaRPr/>
          </a:p>
        </p:txBody>
      </p:sp>
      <p:sp>
        <p:nvSpPr>
          <p:cNvPr id="212" name="Google Shape;212;p11"/>
          <p:cNvSpPr txBox="1"/>
          <p:nvPr/>
        </p:nvSpPr>
        <p:spPr>
          <a:xfrm>
            <a:off x="6206346" y="1440309"/>
            <a:ext cx="209165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Evaluating numeration systems</a:t>
            </a:r>
            <a:endParaRPr/>
          </a:p>
        </p:txBody>
      </p:sp>
      <p:pic>
        <p:nvPicPr>
          <p:cNvPr id="213" name="Google Shape;213;p11"/>
          <p:cNvPicPr preferRelativeResize="0"/>
          <p:nvPr/>
        </p:nvPicPr>
        <p:blipFill rotWithShape="1">
          <a:blip r:embed="rId3">
            <a:alphaModFix/>
          </a:blip>
          <a:srcRect b="0" l="0" r="0" t="0"/>
          <a:stretch/>
        </p:blipFill>
        <p:spPr>
          <a:xfrm>
            <a:off x="421974" y="4076553"/>
            <a:ext cx="3283562" cy="2629788"/>
          </a:xfrm>
          <a:prstGeom prst="rect">
            <a:avLst/>
          </a:prstGeom>
          <a:noFill/>
          <a:ln>
            <a:noFill/>
          </a:ln>
        </p:spPr>
      </p:pic>
      <p:sp>
        <p:nvSpPr>
          <p:cNvPr id="214" name="Google Shape;214;p11"/>
          <p:cNvSpPr txBox="1"/>
          <p:nvPr/>
        </p:nvSpPr>
        <p:spPr>
          <a:xfrm>
            <a:off x="226712" y="3324463"/>
            <a:ext cx="18036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Vocabulary Web</a:t>
            </a:r>
            <a:endParaRPr/>
          </a:p>
        </p:txBody>
      </p:sp>
      <p:sp>
        <p:nvSpPr>
          <p:cNvPr id="215" name="Google Shape;215;p11"/>
          <p:cNvSpPr txBox="1"/>
          <p:nvPr/>
        </p:nvSpPr>
        <p:spPr>
          <a:xfrm>
            <a:off x="4167987" y="4191118"/>
            <a:ext cx="183836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entury Gothic"/>
                <a:ea typeface="Century Gothic"/>
                <a:cs typeface="Century Gothic"/>
                <a:sym typeface="Century Gothic"/>
              </a:rPr>
              <a:t>Cross-text synthesis using story mountains</a:t>
            </a:r>
            <a:endParaRPr/>
          </a:p>
        </p:txBody>
      </p:sp>
      <p:pic>
        <p:nvPicPr>
          <p:cNvPr descr="Image preview" id="216" name="Google Shape;216;p11"/>
          <p:cNvPicPr preferRelativeResize="0"/>
          <p:nvPr/>
        </p:nvPicPr>
        <p:blipFill rotWithShape="1">
          <a:blip r:embed="rId4">
            <a:alphaModFix/>
          </a:blip>
          <a:srcRect b="0" l="0" r="0" t="0"/>
          <a:stretch/>
        </p:blipFill>
        <p:spPr>
          <a:xfrm rot="10800000">
            <a:off x="1928584" y="1103364"/>
            <a:ext cx="4077771" cy="3058328"/>
          </a:xfrm>
          <a:prstGeom prst="rect">
            <a:avLst/>
          </a:prstGeom>
          <a:noFill/>
          <a:ln>
            <a:noFill/>
          </a:ln>
        </p:spPr>
      </p:pic>
      <p:pic>
        <p:nvPicPr>
          <p:cNvPr descr="A piece of paper with writing on it&#10;&#10;Description automatically generated with medium confidence" id="217" name="Google Shape;217;p11"/>
          <p:cNvPicPr preferRelativeResize="0"/>
          <p:nvPr/>
        </p:nvPicPr>
        <p:blipFill rotWithShape="1">
          <a:blip r:embed="rId5">
            <a:alphaModFix/>
          </a:blip>
          <a:srcRect b="0" l="0" r="0" t="0"/>
          <a:stretch/>
        </p:blipFill>
        <p:spPr>
          <a:xfrm>
            <a:off x="7866185" y="1659278"/>
            <a:ext cx="3903841" cy="2835084"/>
          </a:xfrm>
          <a:prstGeom prst="rect">
            <a:avLst/>
          </a:prstGeom>
          <a:noFill/>
          <a:ln>
            <a:noFill/>
          </a:ln>
        </p:spPr>
      </p:pic>
      <p:pic>
        <p:nvPicPr>
          <p:cNvPr id="218" name="Google Shape;218;p11"/>
          <p:cNvPicPr preferRelativeResize="0"/>
          <p:nvPr/>
        </p:nvPicPr>
        <p:blipFill rotWithShape="1">
          <a:blip r:embed="rId6">
            <a:alphaModFix/>
          </a:blip>
          <a:srcRect b="0" l="0" r="0" t="0"/>
          <a:stretch/>
        </p:blipFill>
        <p:spPr>
          <a:xfrm>
            <a:off x="6468806" y="4437188"/>
            <a:ext cx="4987777" cy="1961006"/>
          </a:xfrm>
          <a:prstGeom prst="rect">
            <a:avLst/>
          </a:prstGeom>
          <a:noFill/>
          <a:ln>
            <a:noFill/>
          </a:ln>
        </p:spPr>
      </p:pic>
      <p:sp>
        <p:nvSpPr>
          <p:cNvPr id="219" name="Google Shape;219;p11"/>
          <p:cNvSpPr/>
          <p:nvPr/>
        </p:nvSpPr>
        <p:spPr>
          <a:xfrm>
            <a:off x="8298001" y="4689231"/>
            <a:ext cx="95722" cy="105507"/>
          </a:xfrm>
          <a:prstGeom prst="rect">
            <a:avLst/>
          </a:prstGeom>
          <a:solidFill>
            <a:srgbClr val="00B050"/>
          </a:solidFill>
          <a:ln cap="rnd" cmpd="sng" w="190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0" name="Google Shape;220;p11"/>
          <p:cNvSpPr/>
          <p:nvPr/>
        </p:nvSpPr>
        <p:spPr>
          <a:xfrm>
            <a:off x="8298001" y="5251938"/>
            <a:ext cx="95722" cy="105507"/>
          </a:xfrm>
          <a:prstGeom prst="rect">
            <a:avLst/>
          </a:prstGeom>
          <a:solidFill>
            <a:srgbClr val="0070C0"/>
          </a:solidFill>
          <a:ln cap="rnd" cmpd="sng" w="190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1" name="Google Shape;221;p11"/>
          <p:cNvSpPr/>
          <p:nvPr/>
        </p:nvSpPr>
        <p:spPr>
          <a:xfrm>
            <a:off x="8486466" y="5251938"/>
            <a:ext cx="95722" cy="105507"/>
          </a:xfrm>
          <a:prstGeom prst="rect">
            <a:avLst/>
          </a:prstGeom>
          <a:solidFill>
            <a:srgbClr val="0070C0"/>
          </a:solidFill>
          <a:ln cap="rnd" cmpd="sng" w="190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2" name="Google Shape;222;p11"/>
          <p:cNvSpPr/>
          <p:nvPr/>
        </p:nvSpPr>
        <p:spPr>
          <a:xfrm>
            <a:off x="8686800" y="5251938"/>
            <a:ext cx="95722" cy="105507"/>
          </a:xfrm>
          <a:prstGeom prst="rect">
            <a:avLst/>
          </a:prstGeom>
          <a:solidFill>
            <a:srgbClr val="0070C0"/>
          </a:solidFill>
          <a:ln cap="rnd" cmpd="sng" w="1905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3" name="Google Shape;223;p11"/>
          <p:cNvSpPr/>
          <p:nvPr/>
        </p:nvSpPr>
        <p:spPr>
          <a:xfrm>
            <a:off x="8298001" y="5826369"/>
            <a:ext cx="95722" cy="105507"/>
          </a:xfrm>
          <a:prstGeom prst="rect">
            <a:avLst/>
          </a:prstGeom>
          <a:solidFill>
            <a:srgbClr val="FF0000"/>
          </a:solidFill>
          <a:ln cap="rnd"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4" name="Google Shape;224;p11"/>
          <p:cNvSpPr/>
          <p:nvPr/>
        </p:nvSpPr>
        <p:spPr>
          <a:xfrm>
            <a:off x="8486465" y="5826369"/>
            <a:ext cx="95722" cy="105507"/>
          </a:xfrm>
          <a:prstGeom prst="rect">
            <a:avLst/>
          </a:prstGeom>
          <a:solidFill>
            <a:srgbClr val="FF0000"/>
          </a:solidFill>
          <a:ln cap="rnd"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5" name="Google Shape;225;p11"/>
          <p:cNvSpPr/>
          <p:nvPr/>
        </p:nvSpPr>
        <p:spPr>
          <a:xfrm>
            <a:off x="8686800" y="5826369"/>
            <a:ext cx="95722" cy="105507"/>
          </a:xfrm>
          <a:prstGeom prst="rect">
            <a:avLst/>
          </a:prstGeom>
          <a:solidFill>
            <a:srgbClr val="FF0000"/>
          </a:solidFill>
          <a:ln cap="rnd"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6" name="Google Shape;226;p11"/>
          <p:cNvSpPr/>
          <p:nvPr/>
        </p:nvSpPr>
        <p:spPr>
          <a:xfrm>
            <a:off x="8298001" y="6006774"/>
            <a:ext cx="95722" cy="105507"/>
          </a:xfrm>
          <a:prstGeom prst="rect">
            <a:avLst/>
          </a:prstGeom>
          <a:solidFill>
            <a:srgbClr val="FF0000"/>
          </a:solidFill>
          <a:ln cap="rnd"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7" name="Google Shape;227;p11"/>
          <p:cNvSpPr/>
          <p:nvPr/>
        </p:nvSpPr>
        <p:spPr>
          <a:xfrm>
            <a:off x="8501540" y="6006774"/>
            <a:ext cx="95722" cy="105507"/>
          </a:xfrm>
          <a:prstGeom prst="rect">
            <a:avLst/>
          </a:prstGeom>
          <a:solidFill>
            <a:srgbClr val="FF0000"/>
          </a:solidFill>
          <a:ln cap="rnd"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8" name="Google Shape;228;p11"/>
          <p:cNvSpPr/>
          <p:nvPr/>
        </p:nvSpPr>
        <p:spPr>
          <a:xfrm>
            <a:off x="8686800" y="6018644"/>
            <a:ext cx="95722" cy="105507"/>
          </a:xfrm>
          <a:prstGeom prst="rect">
            <a:avLst/>
          </a:prstGeom>
          <a:solidFill>
            <a:srgbClr val="FF0000"/>
          </a:solidFill>
          <a:ln cap="rnd"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29" name="Google Shape;229;p11"/>
          <p:cNvSpPr/>
          <p:nvPr/>
        </p:nvSpPr>
        <p:spPr>
          <a:xfrm>
            <a:off x="8300310" y="6177409"/>
            <a:ext cx="95722" cy="105507"/>
          </a:xfrm>
          <a:prstGeom prst="rect">
            <a:avLst/>
          </a:prstGeom>
          <a:solidFill>
            <a:srgbClr val="FF0000"/>
          </a:solidFill>
          <a:ln cap="rnd"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0" name="Google Shape;230;p11"/>
          <p:cNvSpPr/>
          <p:nvPr/>
        </p:nvSpPr>
        <p:spPr>
          <a:xfrm>
            <a:off x="8509016" y="6177409"/>
            <a:ext cx="95722" cy="105507"/>
          </a:xfrm>
          <a:prstGeom prst="rect">
            <a:avLst/>
          </a:prstGeom>
          <a:solidFill>
            <a:srgbClr val="FF0000"/>
          </a:solidFill>
          <a:ln cap="rnd"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31" name="Google Shape;231;p11"/>
          <p:cNvSpPr/>
          <p:nvPr/>
        </p:nvSpPr>
        <p:spPr>
          <a:xfrm>
            <a:off x="8688737" y="6174804"/>
            <a:ext cx="95722" cy="105507"/>
          </a:xfrm>
          <a:prstGeom prst="rect">
            <a:avLst/>
          </a:prstGeom>
          <a:solidFill>
            <a:srgbClr val="FF0000"/>
          </a:solidFill>
          <a:ln cap="rnd" cmpd="sng" w="190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12"/>
          <p:cNvPicPr preferRelativeResize="0"/>
          <p:nvPr/>
        </p:nvPicPr>
        <p:blipFill rotWithShape="1">
          <a:blip r:embed="rId3">
            <a:alphaModFix/>
          </a:blip>
          <a:srcRect b="0" l="0" r="0" t="19540"/>
          <a:stretch/>
        </p:blipFill>
        <p:spPr>
          <a:xfrm>
            <a:off x="1238250" y="1524000"/>
            <a:ext cx="9068557" cy="4000499"/>
          </a:xfrm>
          <a:prstGeom prst="rect">
            <a:avLst/>
          </a:prstGeom>
          <a:noFill/>
          <a:ln>
            <a:noFill/>
          </a:ln>
        </p:spPr>
      </p:pic>
      <p:sp>
        <p:nvSpPr>
          <p:cNvPr id="237" name="Google Shape;237;p12"/>
          <p:cNvSpPr txBox="1"/>
          <p:nvPr/>
        </p:nvSpPr>
        <p:spPr>
          <a:xfrm>
            <a:off x="3000375" y="190500"/>
            <a:ext cx="506730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Century Gothic"/>
                <a:ea typeface="Century Gothic"/>
                <a:cs typeface="Century Gothic"/>
                <a:sym typeface="Century Gothic"/>
              </a:rPr>
              <a:t>Carol Dweck’s Mindsets</a:t>
            </a:r>
            <a:endParaRPr/>
          </a:p>
          <a:p>
            <a:pPr indent="0" lvl="0" marL="0" marR="0" rtl="0" algn="ctr">
              <a:spcBef>
                <a:spcPts val="0"/>
              </a:spcBef>
              <a:spcAft>
                <a:spcPts val="0"/>
              </a:spcAft>
              <a:buNone/>
            </a:pPr>
            <a:r>
              <a:rPr b="1" lang="en-US" sz="2800">
                <a:solidFill>
                  <a:schemeClr val="lt1"/>
                </a:solidFill>
                <a:latin typeface="Century Gothic"/>
                <a:ea typeface="Century Gothic"/>
                <a:cs typeface="Century Gothic"/>
                <a:sym typeface="Century Gothic"/>
              </a:rPr>
              <a:t>An overview</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13"/>
          <p:cNvPicPr preferRelativeResize="0"/>
          <p:nvPr/>
        </p:nvPicPr>
        <p:blipFill rotWithShape="1">
          <a:blip r:embed="rId3">
            <a:alphaModFix/>
          </a:blip>
          <a:srcRect b="0" l="0" r="0" t="18259"/>
          <a:stretch/>
        </p:blipFill>
        <p:spPr>
          <a:xfrm>
            <a:off x="962025" y="1533525"/>
            <a:ext cx="9896475" cy="4424362"/>
          </a:xfrm>
          <a:prstGeom prst="rect">
            <a:avLst/>
          </a:prstGeom>
          <a:noFill/>
          <a:ln>
            <a:noFill/>
          </a:ln>
        </p:spPr>
      </p:pic>
      <p:sp>
        <p:nvSpPr>
          <p:cNvPr id="243" name="Google Shape;243;p13"/>
          <p:cNvSpPr txBox="1"/>
          <p:nvPr/>
        </p:nvSpPr>
        <p:spPr>
          <a:xfrm>
            <a:off x="1447800" y="295275"/>
            <a:ext cx="921067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lt1"/>
                </a:solidFill>
                <a:latin typeface="Century Gothic"/>
                <a:ea typeface="Century Gothic"/>
                <a:cs typeface="Century Gothic"/>
                <a:sym typeface="Century Gothic"/>
              </a:rPr>
              <a:t>How does this apply to the gifted child?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4"/>
          <p:cNvPicPr preferRelativeResize="0"/>
          <p:nvPr/>
        </p:nvPicPr>
        <p:blipFill rotWithShape="1">
          <a:blip r:embed="rId3">
            <a:alphaModFix/>
          </a:blip>
          <a:srcRect b="0" l="0" r="0" t="0"/>
          <a:stretch/>
        </p:blipFill>
        <p:spPr>
          <a:xfrm>
            <a:off x="7003475" y="947150"/>
            <a:ext cx="4672000" cy="5546401"/>
          </a:xfrm>
          <a:prstGeom prst="rect">
            <a:avLst/>
          </a:prstGeom>
          <a:noFill/>
          <a:ln>
            <a:noFill/>
          </a:ln>
        </p:spPr>
      </p:pic>
      <p:sp>
        <p:nvSpPr>
          <p:cNvPr id="249" name="Google Shape;249;p14"/>
          <p:cNvSpPr txBox="1"/>
          <p:nvPr/>
        </p:nvSpPr>
        <p:spPr>
          <a:xfrm>
            <a:off x="371475" y="860476"/>
            <a:ext cx="6115049" cy="51706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lt1"/>
                </a:solidFill>
                <a:latin typeface="Century Gothic"/>
                <a:ea typeface="Century Gothic"/>
                <a:cs typeface="Century Gothic"/>
                <a:sym typeface="Century Gothic"/>
              </a:rPr>
              <a:t>How does Growth Mindset apply? </a:t>
            </a:r>
            <a:endParaRPr/>
          </a:p>
          <a:p>
            <a:pPr indent="0" lvl="0" marL="0" marR="0" rtl="0" algn="ctr">
              <a:spcBef>
                <a:spcPts val="0"/>
              </a:spcBef>
              <a:spcAft>
                <a:spcPts val="0"/>
              </a:spcAft>
              <a:buNone/>
            </a:pPr>
            <a:r>
              <a:rPr b="1" lang="en-US" sz="2400">
                <a:solidFill>
                  <a:schemeClr val="lt1"/>
                </a:solidFill>
                <a:latin typeface="Century Gothic"/>
                <a:ea typeface="Century Gothic"/>
                <a:cs typeface="Century Gothic"/>
                <a:sym typeface="Century Gothic"/>
              </a:rPr>
              <a:t>Let’s break it down.</a:t>
            </a:r>
            <a:endParaRPr/>
          </a:p>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a:p>
            <a:pPr indent="0" lvl="0" marL="0" marR="0" rtl="0" algn="l">
              <a:spcBef>
                <a:spcPts val="0"/>
              </a:spcBef>
              <a:spcAft>
                <a:spcPts val="0"/>
              </a:spcAft>
              <a:buNone/>
            </a:pPr>
            <a:r>
              <a:rPr b="1" lang="en-US" sz="2400">
                <a:solidFill>
                  <a:schemeClr val="lt1"/>
                </a:solidFill>
                <a:latin typeface="Century Gothic"/>
                <a:ea typeface="Century Gothic"/>
                <a:cs typeface="Century Gothic"/>
                <a:sym typeface="Century Gothic"/>
              </a:rPr>
              <a:t>Gifted Students sometimes…</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Are perfectionists</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Avoid challenges/underachieve</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Are jealous of others’ success</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Are disorganized</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Are highly sensitive/emotional</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Have difficulty relating to peers</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Are overly concerned with fairness</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Lack physical dexterity</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Perseverate on a single topic</a:t>
            </a:r>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Century Gothic"/>
                <a:ea typeface="Century Gothic"/>
                <a:cs typeface="Century Gothic"/>
                <a:sym typeface="Century Gothic"/>
              </a:rPr>
              <a:t>Have asynchronous development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nvSpPr>
        <p:spPr>
          <a:xfrm>
            <a:off x="1847850" y="304800"/>
            <a:ext cx="875347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Century Gothic"/>
                <a:ea typeface="Century Gothic"/>
                <a:cs typeface="Century Gothic"/>
                <a:sym typeface="Century Gothic"/>
              </a:rPr>
              <a:t>Embrace the scrambled mess…it’s worth it!</a:t>
            </a:r>
            <a:endParaRPr/>
          </a:p>
        </p:txBody>
      </p:sp>
      <p:pic>
        <p:nvPicPr>
          <p:cNvPr id="255" name="Google Shape;255;p15"/>
          <p:cNvPicPr preferRelativeResize="0"/>
          <p:nvPr/>
        </p:nvPicPr>
        <p:blipFill rotWithShape="1">
          <a:blip r:embed="rId3">
            <a:alphaModFix/>
          </a:blip>
          <a:srcRect b="0" l="0" r="0" t="0"/>
          <a:stretch/>
        </p:blipFill>
        <p:spPr>
          <a:xfrm>
            <a:off x="2281237" y="1200150"/>
            <a:ext cx="7648575" cy="5219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6"/>
          <p:cNvSpPr txBox="1"/>
          <p:nvPr>
            <p:ph type="title"/>
          </p:nvPr>
        </p:nvSpPr>
        <p:spPr>
          <a:xfrm>
            <a:off x="693736" y="233643"/>
            <a:ext cx="10269539" cy="90935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Defining Social and Emotional Needs</a:t>
            </a:r>
            <a:endParaRPr/>
          </a:p>
        </p:txBody>
      </p:sp>
      <p:sp>
        <p:nvSpPr>
          <p:cNvPr id="261" name="Google Shape;261;p16"/>
          <p:cNvSpPr txBox="1"/>
          <p:nvPr>
            <p:ph idx="1" type="body"/>
          </p:nvPr>
        </p:nvSpPr>
        <p:spPr>
          <a:xfrm>
            <a:off x="693736" y="2243419"/>
            <a:ext cx="10621963" cy="2671482"/>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240"/>
              <a:buNone/>
            </a:pPr>
            <a:r>
              <a:rPr lang="en-US" sz="2800"/>
              <a:t>Social and emotional needs are at the heart of well-being and the foundation for achievement for all children. Many gifted children need targeted assistance with peer relationships, perfectionism, asynchronous development, situational stressors, and rationale post secondary planning.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7"/>
          <p:cNvSpPr/>
          <p:nvPr/>
        </p:nvSpPr>
        <p:spPr>
          <a:xfrm>
            <a:off x="-85725" y="-84156"/>
            <a:ext cx="12353925" cy="6550455"/>
          </a:xfrm>
          <a:prstGeom prst="rect">
            <a:avLst/>
          </a:prstGeom>
          <a:noFill/>
          <a:ln>
            <a:noFill/>
          </a:ln>
        </p:spPr>
        <p:txBody>
          <a:bodyPr anchorCtr="0" anchor="ctr" bIns="177725" lIns="253900" spcFirstLastPara="1" rIns="0" wrap="square" tIns="0">
            <a:spAutoFit/>
          </a:bodyPr>
          <a:lstStyle/>
          <a:p>
            <a:pPr indent="0" lvl="0" marL="0" marR="0" rtl="0" algn="l">
              <a:lnSpc>
                <a:spcPct val="100000"/>
              </a:lnSpc>
              <a:spcBef>
                <a:spcPts val="0"/>
              </a:spcBef>
              <a:spcAft>
                <a:spcPts val="0"/>
              </a:spcAft>
              <a:buClr>
                <a:schemeClr val="lt1"/>
              </a:buClr>
              <a:buSzPts val="2800"/>
              <a:buFont typeface="Arial"/>
              <a:buNone/>
            </a:pPr>
            <a:r>
              <a:t/>
            </a:r>
            <a:endParaRPr b="1" i="0" sz="2800" u="none" cap="none" strike="noStrike">
              <a:solidFill>
                <a:srgbClr val="2F2C2D"/>
              </a:solidFill>
              <a:latin typeface="Open Sans"/>
              <a:ea typeface="Open Sans"/>
              <a:cs typeface="Open Sans"/>
              <a:sym typeface="Open Sans"/>
            </a:endParaRPr>
          </a:p>
          <a:p>
            <a:pPr indent="0" lvl="0" marL="0" marR="0" rtl="0" algn="ctr">
              <a:lnSpc>
                <a:spcPct val="100000"/>
              </a:lnSpc>
              <a:spcBef>
                <a:spcPts val="0"/>
              </a:spcBef>
              <a:spcAft>
                <a:spcPts val="0"/>
              </a:spcAft>
              <a:buClr>
                <a:schemeClr val="lt1"/>
              </a:buClr>
              <a:buSzPts val="3200"/>
              <a:buFont typeface="Open Sans"/>
              <a:buNone/>
            </a:pPr>
            <a:r>
              <a:rPr b="1" i="0" lang="en-US" sz="3200" u="none" cap="none" strike="noStrike">
                <a:solidFill>
                  <a:schemeClr val="lt1"/>
                </a:solidFill>
                <a:latin typeface="Open Sans"/>
                <a:ea typeface="Open Sans"/>
                <a:cs typeface="Open Sans"/>
                <a:sym typeface="Open Sans"/>
              </a:rPr>
              <a:t>Social &amp; Emotional Needs of the Gifted</a:t>
            </a:r>
            <a:endParaRPr b="1" sz="3200">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chemeClr val="lt1"/>
              </a:buClr>
              <a:buSzPts val="2800"/>
              <a:buFont typeface="Arial"/>
              <a:buNone/>
            </a:pPr>
            <a:r>
              <a:t/>
            </a:r>
            <a:endParaRPr b="1" i="0" sz="28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chemeClr val="lt1"/>
              </a:buClr>
              <a:buSzPts val="2000"/>
              <a:buFont typeface="Open Sans"/>
              <a:buNone/>
            </a:pPr>
            <a:r>
              <a:rPr b="0" i="0" lang="en-US" sz="2000" u="none" cap="none" strike="noStrike">
                <a:solidFill>
                  <a:schemeClr val="lt1"/>
                </a:solidFill>
                <a:latin typeface="Open Sans"/>
                <a:ea typeface="Open Sans"/>
                <a:cs typeface="Open Sans"/>
                <a:sym typeface="Open Sans"/>
              </a:rPr>
              <a:t>While gifted students look perfect on paper, </a:t>
            </a:r>
            <a:r>
              <a:rPr lang="en-US" sz="2000">
                <a:solidFill>
                  <a:schemeClr val="lt1"/>
                </a:solidFill>
                <a:latin typeface="Open Sans"/>
                <a:ea typeface="Open Sans"/>
                <a:cs typeface="Open Sans"/>
                <a:sym typeface="Open Sans"/>
              </a:rPr>
              <a:t>they </a:t>
            </a:r>
            <a:r>
              <a:rPr b="0" i="0" lang="en-US" sz="2000" u="none" cap="none" strike="noStrike">
                <a:solidFill>
                  <a:schemeClr val="lt1"/>
                </a:solidFill>
                <a:latin typeface="Open Sans"/>
                <a:ea typeface="Open Sans"/>
                <a:cs typeface="Open Sans"/>
                <a:sym typeface="Open Sans"/>
              </a:rPr>
              <a:t>require a special understanding of their social and emotional needs. We MUST</a:t>
            </a:r>
            <a:r>
              <a:rPr b="0" i="0" lang="en-US" sz="2000" u="none" cap="none" strike="noStrike">
                <a:solidFill>
                  <a:schemeClr val="lt1"/>
                </a:solidFill>
                <a:latin typeface="Open Sans"/>
                <a:ea typeface="Open Sans"/>
                <a:cs typeface="Open Sans"/>
                <a:sym typeface="Open Sans"/>
              </a:rPr>
              <a:t> be aware of these needs. </a:t>
            </a:r>
            <a:endParaRPr b="0" i="0" sz="2000" u="none" cap="none" strike="noStrike">
              <a:solidFill>
                <a:schemeClr val="lt1"/>
              </a:solidFill>
              <a:latin typeface="Open Sans"/>
              <a:ea typeface="Open Sans"/>
              <a:cs typeface="Open Sans"/>
              <a:sym typeface="Open Sans"/>
            </a:endParaRPr>
          </a:p>
          <a:p>
            <a:pPr indent="0" lvl="0" marL="0" marR="0" rtl="0" algn="l">
              <a:lnSpc>
                <a:spcPct val="100000"/>
              </a:lnSpc>
              <a:spcBef>
                <a:spcPts val="0"/>
              </a:spcBef>
              <a:spcAft>
                <a:spcPts val="0"/>
              </a:spcAft>
              <a:buClr>
                <a:schemeClr val="lt1"/>
              </a:buClr>
              <a:buSzPts val="2000"/>
              <a:buFont typeface="Arial"/>
              <a:buNone/>
            </a:pPr>
            <a:r>
              <a:t/>
            </a:r>
            <a:endParaRPr b="0" i="0" sz="2000" u="none" cap="none" strike="noStrike">
              <a:solidFill>
                <a:schemeClr val="lt1"/>
              </a:solidFill>
              <a:latin typeface="Open Sans"/>
              <a:ea typeface="Open Sans"/>
              <a:cs typeface="Open Sans"/>
              <a:sym typeface="Open Sans"/>
            </a:endParaRPr>
          </a:p>
          <a:p>
            <a:pPr indent="-342900" lvl="0" marL="34290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Open Sans"/>
                <a:ea typeface="Open Sans"/>
                <a:cs typeface="Open Sans"/>
                <a:sym typeface="Open Sans"/>
              </a:rPr>
              <a:t>Be aware that strengths and potential problems can be flip sides of the same coin. (</a:t>
            </a:r>
            <a:r>
              <a:rPr lang="en-US" sz="1800">
                <a:solidFill>
                  <a:schemeClr val="lt1"/>
                </a:solidFill>
                <a:latin typeface="Arial"/>
                <a:ea typeface="Arial"/>
                <a:cs typeface="Arial"/>
                <a:sym typeface="Arial"/>
              </a:rPr>
              <a:t>Strength: diverse interests and abilities;  Potential Problem: may appear disorganized or scattered; frustrated over lack of time)</a:t>
            </a:r>
            <a:endParaRPr b="0" i="0" sz="1800" u="none" cap="none" strike="noStrike">
              <a:solidFill>
                <a:schemeClr val="lt1"/>
              </a:solidFill>
              <a:latin typeface="Open Sans"/>
              <a:ea typeface="Open Sans"/>
              <a:cs typeface="Open Sans"/>
              <a:sym typeface="Open Sans"/>
            </a:endParaRPr>
          </a:p>
          <a:p>
            <a:pPr indent="-342900" lvl="0" marL="342900"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Open Sans"/>
                <a:ea typeface="Open Sans"/>
                <a:cs typeface="Open Sans"/>
                <a:sym typeface="Open Sans"/>
              </a:rPr>
              <a:t>Gifted students’ physical, emotional, social and intellectual growth is often uneven</a:t>
            </a:r>
            <a:endParaRPr/>
          </a:p>
          <a:p>
            <a:pPr indent="-342900" lvl="0" marL="342900"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Open Sans"/>
                <a:ea typeface="Open Sans"/>
                <a:cs typeface="Open Sans"/>
                <a:sym typeface="Open Sans"/>
              </a:rPr>
              <a:t>Gifted students are likely to, at some point, doubt that they are actually gifted. </a:t>
            </a:r>
            <a:endParaRPr/>
          </a:p>
          <a:p>
            <a:pPr indent="-342900" lvl="0" marL="342900"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Open Sans"/>
                <a:ea typeface="Open Sans"/>
                <a:cs typeface="Open Sans"/>
                <a:sym typeface="Open Sans"/>
              </a:rPr>
              <a:t>Gifted students may face social challenges not just from peers, but parents and teachers as well.</a:t>
            </a:r>
            <a:endParaRPr/>
          </a:p>
          <a:p>
            <a:pPr indent="-342900" lvl="0" marL="342900"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Open Sans"/>
                <a:ea typeface="Open Sans"/>
                <a:cs typeface="Open Sans"/>
                <a:sym typeface="Open Sans"/>
              </a:rPr>
              <a:t>As they get older, gifted students may take fewer risks to preserve their perceived perfection.</a:t>
            </a:r>
            <a:endParaRPr/>
          </a:p>
          <a:p>
            <a:pPr indent="-342900" lvl="0" marL="342900"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Open Sans"/>
                <a:ea typeface="Open Sans"/>
                <a:cs typeface="Open Sans"/>
                <a:sym typeface="Open Sans"/>
              </a:rPr>
              <a:t>Gifted students can have surprisingly heightened emotional sensitivity. </a:t>
            </a:r>
            <a:endParaRPr/>
          </a:p>
          <a:p>
            <a:pPr indent="-342900" lvl="0" marL="342900"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Open Sans"/>
                <a:ea typeface="Open Sans"/>
                <a:cs typeface="Open Sans"/>
                <a:sym typeface="Open Sans"/>
              </a:rPr>
              <a:t>Some gifted students are introverted and mistake that for shyness</a:t>
            </a:r>
            <a:endParaRPr/>
          </a:p>
          <a:p>
            <a:pPr indent="-342900" lvl="0" marL="342900"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Open Sans"/>
                <a:ea typeface="Open Sans"/>
                <a:cs typeface="Open Sans"/>
                <a:sym typeface="Open Sans"/>
              </a:rPr>
              <a:t>Gifted students’ abstract intuition may conflict with teachers’ desire for concrete thinking. </a:t>
            </a:r>
            <a:endParaRPr/>
          </a:p>
          <a:p>
            <a:pPr indent="-342900" lvl="0" marL="342900" marR="0" rtl="0" algn="l">
              <a:lnSpc>
                <a:spcPct val="150000"/>
              </a:lnSpc>
              <a:spcBef>
                <a:spcPts val="0"/>
              </a:spcBef>
              <a:spcAft>
                <a:spcPts val="0"/>
              </a:spcAft>
              <a:buClr>
                <a:schemeClr val="lt1"/>
              </a:buClr>
              <a:buSzPts val="1800"/>
              <a:buFont typeface="Arial"/>
              <a:buChar char="•"/>
            </a:pPr>
            <a:r>
              <a:rPr b="0" i="0" lang="en-US" sz="1800" u="none" cap="none" strike="noStrike">
                <a:solidFill>
                  <a:schemeClr val="lt1"/>
                </a:solidFill>
                <a:latin typeface="Open Sans"/>
                <a:ea typeface="Open Sans"/>
                <a:cs typeface="Open Sans"/>
                <a:sym typeface="Open Sans"/>
              </a:rPr>
              <a:t>Gifted students needs can not be met by </a:t>
            </a:r>
            <a:r>
              <a:rPr b="0" i="1" lang="en-US" sz="1800" u="none" cap="none" strike="noStrike">
                <a:solidFill>
                  <a:schemeClr val="lt1"/>
                </a:solidFill>
                <a:latin typeface="Open Sans"/>
                <a:ea typeface="Open Sans"/>
                <a:cs typeface="Open Sans"/>
                <a:sym typeface="Open Sans"/>
              </a:rPr>
              <a:t>only</a:t>
            </a:r>
            <a:r>
              <a:rPr b="0" i="0" lang="en-US" sz="1800" u="none" cap="none" strike="noStrike">
                <a:solidFill>
                  <a:schemeClr val="lt1"/>
                </a:solidFill>
                <a:latin typeface="Open Sans"/>
                <a:ea typeface="Open Sans"/>
                <a:cs typeface="Open Sans"/>
                <a:sym typeface="Open Sans"/>
              </a:rPr>
              <a:t> individual learning</a:t>
            </a:r>
            <a:endParaRPr/>
          </a:p>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8"/>
          <p:cNvSpPr txBox="1"/>
          <p:nvPr>
            <p:ph type="title"/>
          </p:nvPr>
        </p:nvSpPr>
        <p:spPr>
          <a:xfrm>
            <a:off x="628650" y="133350"/>
            <a:ext cx="10515600" cy="86931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2"/>
              </a:buClr>
              <a:buSzPts val="4200"/>
              <a:buFont typeface="Century Gothic"/>
              <a:buNone/>
            </a:pPr>
            <a:r>
              <a:rPr lang="en-US"/>
              <a:t>Here at Sunset Park…</a:t>
            </a:r>
            <a:endParaRPr/>
          </a:p>
        </p:txBody>
      </p:sp>
      <p:sp>
        <p:nvSpPr>
          <p:cNvPr id="272" name="Google Shape;272;p18"/>
          <p:cNvSpPr txBox="1"/>
          <p:nvPr>
            <p:ph idx="1" type="body"/>
          </p:nvPr>
        </p:nvSpPr>
        <p:spPr>
          <a:xfrm>
            <a:off x="0" y="1098423"/>
            <a:ext cx="12192000" cy="523951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280"/>
              <a:buChar char="►"/>
            </a:pPr>
            <a:r>
              <a:rPr lang="en-US" sz="1600"/>
              <a:t>Help students recognize their strengths and their weaknesses. Show them how to use their strengths to develop their weak areas or find learning partners who are strong in areas where they may be weak.</a:t>
            </a:r>
            <a:endParaRPr/>
          </a:p>
          <a:p>
            <a:pPr indent="-342900" lvl="0" marL="342900" rtl="0" algn="l">
              <a:spcBef>
                <a:spcPts val="1000"/>
              </a:spcBef>
              <a:spcAft>
                <a:spcPts val="0"/>
              </a:spcAft>
              <a:buSzPts val="1280"/>
              <a:buChar char="►"/>
            </a:pPr>
            <a:r>
              <a:rPr lang="en-US" sz="1600"/>
              <a:t>Provide descriptive, accurate, and constructive feedback that focuses on how students can develop themselves in specific tasks or skill areas.</a:t>
            </a:r>
            <a:endParaRPr/>
          </a:p>
          <a:p>
            <a:pPr indent="-342900" lvl="0" marL="342900" rtl="0" algn="l">
              <a:spcBef>
                <a:spcPts val="1000"/>
              </a:spcBef>
              <a:spcAft>
                <a:spcPts val="0"/>
              </a:spcAft>
              <a:buSzPts val="1280"/>
              <a:buChar char="►"/>
            </a:pPr>
            <a:r>
              <a:rPr lang="en-US" sz="1600"/>
              <a:t>Focus praise on the effort students put forth toward a goal.</a:t>
            </a:r>
            <a:endParaRPr/>
          </a:p>
          <a:p>
            <a:pPr indent="-342900" lvl="0" marL="342900" rtl="0" algn="l">
              <a:spcBef>
                <a:spcPts val="1000"/>
              </a:spcBef>
              <a:spcAft>
                <a:spcPts val="0"/>
              </a:spcAft>
              <a:buSzPts val="1280"/>
              <a:buChar char="►"/>
            </a:pPr>
            <a:r>
              <a:rPr lang="en-US" sz="1600"/>
              <a:t>Offer authentic challenges on issues they or others care about that will take time, effort, and persistence to solve.</a:t>
            </a:r>
            <a:endParaRPr/>
          </a:p>
          <a:p>
            <a:pPr indent="-342900" lvl="0" marL="342900" rtl="0" algn="l">
              <a:spcBef>
                <a:spcPts val="1000"/>
              </a:spcBef>
              <a:spcAft>
                <a:spcPts val="0"/>
              </a:spcAft>
              <a:buSzPts val="1280"/>
              <a:buChar char="►"/>
            </a:pPr>
            <a:r>
              <a:rPr lang="en-US" sz="1600"/>
              <a:t>Teach specific skills of studying, organization, metacognition, time management, goal setting, and monitoring.</a:t>
            </a:r>
            <a:endParaRPr/>
          </a:p>
          <a:p>
            <a:pPr indent="-342900" lvl="0" marL="342900" rtl="0" algn="l">
              <a:spcBef>
                <a:spcPts val="1000"/>
              </a:spcBef>
              <a:spcAft>
                <a:spcPts val="0"/>
              </a:spcAft>
              <a:buSzPts val="1280"/>
              <a:buChar char="►"/>
            </a:pPr>
            <a:r>
              <a:rPr lang="en-US" sz="1600"/>
              <a:t>Use pre-assessments to help students recognize what they already know/understand and are able to do, and what they don’t know/understand and are not yet able to do. </a:t>
            </a:r>
            <a:endParaRPr/>
          </a:p>
          <a:p>
            <a:pPr indent="-342900" lvl="0" marL="342900" rtl="0" algn="l">
              <a:spcBef>
                <a:spcPts val="1000"/>
              </a:spcBef>
              <a:spcAft>
                <a:spcPts val="0"/>
              </a:spcAft>
              <a:buSzPts val="1280"/>
              <a:buChar char="►"/>
            </a:pPr>
            <a:r>
              <a:rPr lang="en-US" sz="1600"/>
              <a:t>When teaching discrete strategies, show students how using the strategy will help them develop certain skills. Some gifted students are whole to part learners and may avoid practicing discrete strategies (part) if they don’t understand how it leads to greater skill development (whole).</a:t>
            </a:r>
            <a:endParaRPr/>
          </a:p>
          <a:p>
            <a:pPr indent="-342900" lvl="0" marL="342900" rtl="0" algn="l">
              <a:spcBef>
                <a:spcPts val="1000"/>
              </a:spcBef>
              <a:spcAft>
                <a:spcPts val="0"/>
              </a:spcAft>
              <a:buSzPts val="1280"/>
              <a:buChar char="►"/>
            </a:pPr>
            <a:r>
              <a:rPr lang="en-US" sz="1600"/>
              <a:t>Structure time throughout the day when students can reflect on their learning process, talk with others about tasks that were easy or difficult, or take note of their personal feelings on the topic.</a:t>
            </a:r>
            <a:endParaRPr/>
          </a:p>
          <a:p>
            <a:pPr indent="-342900" lvl="0" marL="342900" rtl="0" algn="l">
              <a:spcBef>
                <a:spcPts val="1000"/>
              </a:spcBef>
              <a:spcAft>
                <a:spcPts val="0"/>
              </a:spcAft>
              <a:buSzPts val="1280"/>
              <a:buChar char="►"/>
            </a:pPr>
            <a:r>
              <a:rPr lang="en-US" sz="1600"/>
              <a:t>Create learning activities where students will need to rely on others to complete the tasks. In these “unlike” groups, students learn to appreciate other people’s skills and realize they have skills unique to themselves.</a:t>
            </a:r>
            <a:endParaRPr/>
          </a:p>
          <a:p>
            <a:pPr indent="-342900" lvl="0" marL="342900" rtl="0" algn="l">
              <a:spcBef>
                <a:spcPts val="1000"/>
              </a:spcBef>
              <a:spcAft>
                <a:spcPts val="0"/>
              </a:spcAft>
              <a:buSzPts val="1280"/>
              <a:buChar char="►"/>
            </a:pPr>
            <a:r>
              <a:rPr lang="en-US" sz="1600"/>
              <a:t>Continually support students by showing them how their efforts lead to success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9"/>
          <p:cNvPicPr preferRelativeResize="0"/>
          <p:nvPr/>
        </p:nvPicPr>
        <p:blipFill rotWithShape="1">
          <a:blip r:embed="rId3">
            <a:alphaModFix/>
          </a:blip>
          <a:srcRect b="0" l="0" r="0" t="0"/>
          <a:stretch/>
        </p:blipFill>
        <p:spPr>
          <a:xfrm>
            <a:off x="2316353" y="965708"/>
            <a:ext cx="6891655" cy="5789864"/>
          </a:xfrm>
          <a:prstGeom prst="rect">
            <a:avLst/>
          </a:prstGeom>
          <a:noFill/>
          <a:ln>
            <a:noFill/>
          </a:ln>
        </p:spPr>
      </p:pic>
      <p:sp>
        <p:nvSpPr>
          <p:cNvPr id="278" name="Google Shape;278;p19"/>
          <p:cNvSpPr txBox="1"/>
          <p:nvPr/>
        </p:nvSpPr>
        <p:spPr>
          <a:xfrm>
            <a:off x="3794760" y="347472"/>
            <a:ext cx="44805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Century Gothic"/>
                <a:ea typeface="Century Gothic"/>
                <a:cs typeface="Century Gothic"/>
                <a:sym typeface="Century Gothic"/>
              </a:rPr>
              <a:t>Resources available…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
          <p:cNvSpPr txBox="1"/>
          <p:nvPr>
            <p:ph type="title"/>
          </p:nvPr>
        </p:nvSpPr>
        <p:spPr>
          <a:xfrm>
            <a:off x="4552950" y="279401"/>
            <a:ext cx="2371725" cy="634999"/>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lt2"/>
              </a:buClr>
              <a:buSzPct val="100000"/>
              <a:buFont typeface="Century Gothic"/>
              <a:buNone/>
            </a:pPr>
            <a:r>
              <a:rPr b="1" lang="en-US"/>
              <a:t>Agenda</a:t>
            </a:r>
            <a:endParaRPr/>
          </a:p>
        </p:txBody>
      </p:sp>
      <p:sp>
        <p:nvSpPr>
          <p:cNvPr id="157" name="Google Shape;157;p2"/>
          <p:cNvSpPr txBox="1"/>
          <p:nvPr>
            <p:ph idx="1" type="body"/>
          </p:nvPr>
        </p:nvSpPr>
        <p:spPr>
          <a:xfrm>
            <a:off x="390525" y="914400"/>
            <a:ext cx="11477625" cy="553402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a:t>Welcome Activity</a:t>
            </a:r>
            <a:endParaRPr/>
          </a:p>
          <a:p>
            <a:pPr indent="-342900" lvl="0" marL="342900" rtl="0" algn="l">
              <a:spcBef>
                <a:spcPts val="1000"/>
              </a:spcBef>
              <a:spcAft>
                <a:spcPts val="0"/>
              </a:spcAft>
              <a:buSzPts val="1600"/>
              <a:buChar char="►"/>
            </a:pPr>
            <a:r>
              <a:rPr lang="en-US"/>
              <a:t>Introductions</a:t>
            </a:r>
            <a:endParaRPr/>
          </a:p>
          <a:p>
            <a:pPr indent="-285750" lvl="1" marL="742950" rtl="0" algn="l">
              <a:spcBef>
                <a:spcPts val="1000"/>
              </a:spcBef>
              <a:spcAft>
                <a:spcPts val="0"/>
              </a:spcAft>
              <a:buSzPts val="1440"/>
              <a:buChar char="►"/>
            </a:pPr>
            <a:r>
              <a:rPr lang="en-US"/>
              <a:t>Mrs. Beth Cooper (3</a:t>
            </a:r>
            <a:r>
              <a:rPr baseline="30000" lang="en-US"/>
              <a:t>rd</a:t>
            </a:r>
            <a:r>
              <a:rPr lang="en-US"/>
              <a:t> grade)</a:t>
            </a:r>
            <a:endParaRPr/>
          </a:p>
          <a:p>
            <a:pPr indent="-285750" lvl="1" marL="742950" rtl="0" algn="l">
              <a:spcBef>
                <a:spcPts val="1000"/>
              </a:spcBef>
              <a:spcAft>
                <a:spcPts val="0"/>
              </a:spcAft>
              <a:buSzPts val="1440"/>
              <a:buChar char="►"/>
            </a:pPr>
            <a:r>
              <a:rPr lang="en-US"/>
              <a:t>Mrs. Angela Petty (4</a:t>
            </a:r>
            <a:r>
              <a:rPr baseline="30000" lang="en-US"/>
              <a:t>th</a:t>
            </a:r>
            <a:r>
              <a:rPr lang="en-US"/>
              <a:t> grade)</a:t>
            </a:r>
            <a:endParaRPr/>
          </a:p>
          <a:p>
            <a:pPr indent="-285750" lvl="1" marL="742950" rtl="0" algn="l">
              <a:spcBef>
                <a:spcPts val="1000"/>
              </a:spcBef>
              <a:spcAft>
                <a:spcPts val="0"/>
              </a:spcAft>
              <a:buSzPts val="1440"/>
              <a:buChar char="►"/>
            </a:pPr>
            <a:r>
              <a:rPr lang="en-US"/>
              <a:t>Mrs. Lynn Johnson (5</a:t>
            </a:r>
            <a:r>
              <a:rPr baseline="30000" lang="en-US"/>
              <a:t>th</a:t>
            </a:r>
            <a:r>
              <a:rPr lang="en-US"/>
              <a:t> grade)</a:t>
            </a:r>
            <a:endParaRPr/>
          </a:p>
          <a:p>
            <a:pPr indent="-228600" lvl="1" marL="228600" rtl="0" algn="l">
              <a:spcBef>
                <a:spcPts val="1000"/>
              </a:spcBef>
              <a:spcAft>
                <a:spcPts val="0"/>
              </a:spcAft>
              <a:buSzPts val="1440"/>
              <a:buChar char="►"/>
            </a:pPr>
            <a:r>
              <a:rPr lang="en-US"/>
              <a:t>GT Curriculum Maps (developed with Dr. Kimberley Chandler: Curriculum Director at the Center for Gifted Education at The College of William and Mary)</a:t>
            </a:r>
            <a:endParaRPr/>
          </a:p>
          <a:p>
            <a:pPr indent="-228600" lvl="1" marL="228600" rtl="0" algn="l">
              <a:spcBef>
                <a:spcPts val="1000"/>
              </a:spcBef>
              <a:spcAft>
                <a:spcPts val="0"/>
              </a:spcAft>
              <a:buSzPts val="1440"/>
              <a:buChar char="►"/>
            </a:pPr>
            <a:r>
              <a:rPr lang="en-US"/>
              <a:t>Perfectionism and gifted students</a:t>
            </a:r>
            <a:endParaRPr/>
          </a:p>
          <a:p>
            <a:pPr indent="-228600" lvl="1" marL="228600" rtl="0" algn="l">
              <a:spcBef>
                <a:spcPts val="1000"/>
              </a:spcBef>
              <a:spcAft>
                <a:spcPts val="0"/>
              </a:spcAft>
              <a:buSzPts val="1440"/>
              <a:buChar char="►"/>
            </a:pPr>
            <a:r>
              <a:rPr lang="en-US"/>
              <a:t>Underachievement and gifted students</a:t>
            </a:r>
            <a:endParaRPr/>
          </a:p>
          <a:p>
            <a:pPr indent="-228600" lvl="1" marL="228600" rtl="0" algn="l">
              <a:spcBef>
                <a:spcPts val="1000"/>
              </a:spcBef>
              <a:spcAft>
                <a:spcPts val="0"/>
              </a:spcAft>
              <a:buSzPts val="1440"/>
              <a:buChar char="►"/>
            </a:pPr>
            <a:r>
              <a:rPr lang="en-US"/>
              <a:t>Building rigor</a:t>
            </a:r>
            <a:endParaRPr/>
          </a:p>
          <a:p>
            <a:pPr indent="-228600" lvl="1" marL="228600" rtl="0" algn="l">
              <a:spcBef>
                <a:spcPts val="1000"/>
              </a:spcBef>
              <a:spcAft>
                <a:spcPts val="0"/>
              </a:spcAft>
              <a:buSzPts val="1440"/>
              <a:buChar char="►"/>
            </a:pPr>
            <a:r>
              <a:rPr lang="en-US"/>
              <a:t>Growth Mindset in gifted students</a:t>
            </a:r>
            <a:endParaRPr/>
          </a:p>
          <a:p>
            <a:pPr indent="-228600" lvl="1" marL="228600" rtl="0" algn="l">
              <a:spcBef>
                <a:spcPts val="1000"/>
              </a:spcBef>
              <a:spcAft>
                <a:spcPts val="0"/>
              </a:spcAft>
              <a:buSzPts val="1440"/>
              <a:buChar char="►"/>
            </a:pPr>
            <a:r>
              <a:rPr lang="en-US"/>
              <a:t>Social/Emotional Needs of gifted students</a:t>
            </a:r>
            <a:endParaRPr/>
          </a:p>
          <a:p>
            <a:pPr indent="-228600" lvl="1" marL="228600" rtl="0" algn="l">
              <a:spcBef>
                <a:spcPts val="1000"/>
              </a:spcBef>
              <a:spcAft>
                <a:spcPts val="0"/>
              </a:spcAft>
              <a:buSzPts val="1440"/>
              <a:buChar char="►"/>
            </a:pPr>
            <a:r>
              <a:rPr lang="en-US"/>
              <a:t>Parenting a gifted child</a:t>
            </a:r>
            <a:endParaRPr/>
          </a:p>
          <a:p>
            <a:pPr indent="-228600" lvl="1" marL="228600" rtl="0" algn="l">
              <a:spcBef>
                <a:spcPts val="1000"/>
              </a:spcBef>
              <a:spcAft>
                <a:spcPts val="0"/>
              </a:spcAft>
              <a:buSzPts val="1440"/>
              <a:buChar char="►"/>
            </a:pPr>
            <a:r>
              <a:rPr lang="en-US"/>
              <a:t>Closing</a:t>
            </a:r>
            <a:endParaRPr/>
          </a:p>
          <a:p>
            <a:pPr indent="-137160" lvl="1" marL="228600" rtl="0" algn="l">
              <a:spcBef>
                <a:spcPts val="1000"/>
              </a:spcBef>
              <a:spcAft>
                <a:spcPts val="0"/>
              </a:spcAft>
              <a:buSzPts val="1440"/>
              <a:buNone/>
            </a:pPr>
            <a:r>
              <a:t/>
            </a:r>
            <a:endParaRPr/>
          </a:p>
          <a:p>
            <a:pPr indent="-137160" lvl="1" marL="228600" rtl="0" algn="l">
              <a:spcBef>
                <a:spcPts val="1000"/>
              </a:spcBef>
              <a:spcAft>
                <a:spcPts val="0"/>
              </a:spcAft>
              <a:buSzPts val="1440"/>
              <a:buNone/>
            </a:pPr>
            <a:r>
              <a:t/>
            </a:r>
            <a:endParaRPr/>
          </a:p>
          <a:p>
            <a:pPr indent="-137160" lvl="1" marL="228600" rtl="0" algn="l">
              <a:spcBef>
                <a:spcPts val="1000"/>
              </a:spcBef>
              <a:spcAft>
                <a:spcPts val="0"/>
              </a:spcAft>
              <a:buSzPts val="1440"/>
              <a:buNone/>
            </a:pPr>
            <a:r>
              <a:t/>
            </a:r>
            <a:endParaRPr/>
          </a:p>
          <a:p>
            <a:pPr indent="-137160" lvl="1" marL="228600" rtl="0" algn="l">
              <a:spcBef>
                <a:spcPts val="1000"/>
              </a:spcBef>
              <a:spcAft>
                <a:spcPts val="0"/>
              </a:spcAft>
              <a:buSzPts val="144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Presentation Resources</a:t>
            </a:r>
            <a:endParaRPr/>
          </a:p>
        </p:txBody>
      </p:sp>
      <p:sp>
        <p:nvSpPr>
          <p:cNvPr id="284" name="Google Shape;284;p20"/>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a:t>VanTassel-Baska J, Olszewski-Kubilius P, Kulieke M. 1994. A study of self-concept and social support in advantaged and disadvantaged seventh and eighth grade gifted students. Roeper Rev. 16:186-91</a:t>
            </a:r>
            <a:endParaRPr/>
          </a:p>
          <a:p>
            <a:pPr indent="-342900" lvl="0" marL="342900" rtl="0" algn="l">
              <a:spcBef>
                <a:spcPts val="1000"/>
              </a:spcBef>
              <a:spcAft>
                <a:spcPts val="0"/>
              </a:spcAft>
              <a:buSzPts val="1600"/>
              <a:buChar char="►"/>
            </a:pPr>
            <a:r>
              <a:rPr lang="en-US"/>
              <a:t>Powerpoint presentation, Dr. Harriet Jaworowski, CIGT Spring 2018, Feb 6, 2018.</a:t>
            </a:r>
            <a:endParaRPr/>
          </a:p>
          <a:p>
            <a:pPr indent="-342900" lvl="0" marL="342900" rtl="0" algn="l">
              <a:spcBef>
                <a:spcPts val="1000"/>
              </a:spcBef>
              <a:spcAft>
                <a:spcPts val="0"/>
              </a:spcAft>
              <a:buSzPts val="1600"/>
              <a:buChar char="►"/>
            </a:pPr>
            <a:r>
              <a:rPr lang="en-US"/>
              <a:t>National Association for Gifted Children, website</a:t>
            </a:r>
            <a:endParaRPr/>
          </a:p>
          <a:p>
            <a:pPr indent="0" lvl="0" marL="0" rtl="0" algn="l">
              <a:spcBef>
                <a:spcPts val="1000"/>
              </a:spcBef>
              <a:spcAft>
                <a:spcPts val="0"/>
              </a:spcAft>
              <a:buSzPts val="1600"/>
              <a:buNone/>
            </a:pPr>
            <a:r>
              <a:rPr lang="en-US" u="sng">
                <a:solidFill>
                  <a:schemeClr val="hlink"/>
                </a:solidFill>
                <a:hlinkClick r:id="rId3"/>
              </a:rPr>
              <a:t>http://www.nagc.org/resources-publications/resources-parents</a:t>
            </a:r>
            <a:endParaRPr/>
          </a:p>
          <a:p>
            <a:pPr indent="-342900" lvl="0" marL="342900" rtl="0" algn="l">
              <a:spcBef>
                <a:spcPts val="1000"/>
              </a:spcBef>
              <a:spcAft>
                <a:spcPts val="0"/>
              </a:spcAft>
              <a:buSzPts val="1600"/>
              <a:buChar char="►"/>
            </a:pPr>
            <a:r>
              <a:rPr lang="en-US"/>
              <a:t>Carol Dweck, The Development of Giftedness and Talent Across the Life Span.</a:t>
            </a:r>
            <a:endParaRPr/>
          </a:p>
          <a:p>
            <a:pPr indent="-342900" lvl="0" marL="342900" rtl="0" algn="l">
              <a:spcBef>
                <a:spcPts val="1000"/>
              </a:spcBef>
              <a:spcAft>
                <a:spcPts val="0"/>
              </a:spcAft>
              <a:buSzPts val="1600"/>
              <a:buChar char="►"/>
            </a:pPr>
            <a:r>
              <a:rPr lang="en-US"/>
              <a:t>Dweck, C. (2015) Carol Dweck Revisits the “Growth Mindset”. Education Week.</a:t>
            </a:r>
            <a:endParaRPr/>
          </a:p>
          <a:p>
            <a:pPr indent="-241300" lvl="0" marL="342900" rtl="0" algn="l">
              <a:spcBef>
                <a:spcPts val="1000"/>
              </a:spcBef>
              <a:spcAft>
                <a:spcPts val="0"/>
              </a:spcAft>
              <a:buSzPts val="16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3"/>
          <p:cNvPicPr preferRelativeResize="0"/>
          <p:nvPr/>
        </p:nvPicPr>
        <p:blipFill rotWithShape="1">
          <a:blip r:embed="rId3">
            <a:alphaModFix/>
          </a:blip>
          <a:srcRect b="0" l="0" r="157" t="3902"/>
          <a:stretch/>
        </p:blipFill>
        <p:spPr>
          <a:xfrm>
            <a:off x="156401" y="621322"/>
            <a:ext cx="10195076" cy="5843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4"/>
          <p:cNvPicPr preferRelativeResize="0"/>
          <p:nvPr/>
        </p:nvPicPr>
        <p:blipFill rotWithShape="1">
          <a:blip r:embed="rId3">
            <a:alphaModFix/>
          </a:blip>
          <a:srcRect b="0" l="-1" r="160" t="2611"/>
          <a:stretch/>
        </p:blipFill>
        <p:spPr>
          <a:xfrm>
            <a:off x="201168" y="492369"/>
            <a:ext cx="10033078" cy="57116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5"/>
          <p:cNvPicPr preferRelativeResize="0"/>
          <p:nvPr/>
        </p:nvPicPr>
        <p:blipFill rotWithShape="1">
          <a:blip r:embed="rId3">
            <a:alphaModFix/>
          </a:blip>
          <a:srcRect b="0" l="0" r="85" t="2828"/>
          <a:stretch/>
        </p:blipFill>
        <p:spPr>
          <a:xfrm>
            <a:off x="281368" y="562708"/>
            <a:ext cx="10070109" cy="58256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txBox="1"/>
          <p:nvPr>
            <p:ph type="title"/>
          </p:nvPr>
        </p:nvSpPr>
        <p:spPr>
          <a:xfrm>
            <a:off x="446575" y="462243"/>
            <a:ext cx="10260014" cy="77600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3200"/>
              <a:buFont typeface="Century Gothic"/>
              <a:buNone/>
            </a:pPr>
            <a:r>
              <a:rPr lang="en-US" sz="3200"/>
              <a:t>Realistic Learning Goals to Manage Perfectionism </a:t>
            </a:r>
            <a:endParaRPr/>
          </a:p>
        </p:txBody>
      </p:sp>
      <p:sp>
        <p:nvSpPr>
          <p:cNvPr id="178" name="Google Shape;178;p6"/>
          <p:cNvSpPr txBox="1"/>
          <p:nvPr>
            <p:ph idx="1" type="body"/>
          </p:nvPr>
        </p:nvSpPr>
        <p:spPr>
          <a:xfrm>
            <a:off x="1103312" y="1628776"/>
            <a:ext cx="10183813" cy="4619624"/>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t>According to the National Association for Gifted Children, nearly 20% of gifted students can suffer from perfectionism.  </a:t>
            </a:r>
            <a:endParaRPr/>
          </a:p>
          <a:p>
            <a:pPr indent="-342900" lvl="0" marL="342900" rtl="0" algn="l">
              <a:spcBef>
                <a:spcPts val="1000"/>
              </a:spcBef>
              <a:spcAft>
                <a:spcPts val="0"/>
              </a:spcAft>
              <a:buSzPts val="1920"/>
              <a:buChar char="►"/>
            </a:pPr>
            <a:r>
              <a:rPr lang="en-US" sz="2400"/>
              <a:t>Unhealthy behaviors may include stress, overwhelming feeling of hopelessness, procrastination, underachievement.</a:t>
            </a:r>
            <a:endParaRPr/>
          </a:p>
          <a:p>
            <a:pPr indent="-342900" lvl="0" marL="342900" rtl="0" algn="l">
              <a:spcBef>
                <a:spcPts val="1000"/>
              </a:spcBef>
              <a:spcAft>
                <a:spcPts val="0"/>
              </a:spcAft>
              <a:buSzPts val="1920"/>
              <a:buChar char="►"/>
            </a:pPr>
            <a:r>
              <a:rPr lang="en-US" sz="2400"/>
              <a:t>Helping students manage perfectionism:</a:t>
            </a:r>
            <a:endParaRPr/>
          </a:p>
          <a:p>
            <a:pPr indent="0" lvl="0" marL="0" rtl="0" algn="l">
              <a:spcBef>
                <a:spcPts val="1000"/>
              </a:spcBef>
              <a:spcAft>
                <a:spcPts val="0"/>
              </a:spcAft>
              <a:buSzPts val="1920"/>
              <a:buNone/>
            </a:pPr>
            <a:r>
              <a:rPr lang="en-US" sz="2400"/>
              <a:t>	- Model mistakes as learning opportunities and evaluate growth.</a:t>
            </a:r>
            <a:endParaRPr/>
          </a:p>
          <a:p>
            <a:pPr indent="0" lvl="0" marL="0" rtl="0" algn="l">
              <a:spcBef>
                <a:spcPts val="1000"/>
              </a:spcBef>
              <a:spcAft>
                <a:spcPts val="0"/>
              </a:spcAft>
              <a:buSzPts val="1920"/>
              <a:buNone/>
            </a:pPr>
            <a:r>
              <a:rPr lang="en-US" sz="2400"/>
              <a:t>	- Track growth and take pride in the process of learning.</a:t>
            </a:r>
            <a:endParaRPr/>
          </a:p>
          <a:p>
            <a:pPr indent="0" lvl="0" marL="0" rtl="0" algn="l">
              <a:spcBef>
                <a:spcPts val="1000"/>
              </a:spcBef>
              <a:spcAft>
                <a:spcPts val="0"/>
              </a:spcAft>
              <a:buSzPts val="1920"/>
              <a:buNone/>
            </a:pPr>
            <a:r>
              <a:rPr lang="en-US" sz="2400"/>
              <a:t>	- Divide large tasks into smaller sections and set timelines for         	completion.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7"/>
          <p:cNvSpPr txBox="1"/>
          <p:nvPr>
            <p:ph type="title"/>
          </p:nvPr>
        </p:nvSpPr>
        <p:spPr>
          <a:xfrm>
            <a:off x="5075236" y="233643"/>
            <a:ext cx="6478589" cy="96650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2"/>
              </a:buClr>
              <a:buSzPts val="4200"/>
              <a:buFont typeface="Century Gothic"/>
              <a:buNone/>
            </a:pPr>
            <a:r>
              <a:rPr lang="en-US"/>
              <a:t>Underachievement</a:t>
            </a:r>
            <a:endParaRPr/>
          </a:p>
        </p:txBody>
      </p:sp>
      <p:sp>
        <p:nvSpPr>
          <p:cNvPr id="184" name="Google Shape;184;p7"/>
          <p:cNvSpPr txBox="1"/>
          <p:nvPr>
            <p:ph idx="1" type="body"/>
          </p:nvPr>
        </p:nvSpPr>
        <p:spPr>
          <a:xfrm>
            <a:off x="1103312" y="2052918"/>
            <a:ext cx="10231438" cy="4385982"/>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920"/>
              <a:buChar char="►"/>
            </a:pPr>
            <a:r>
              <a:rPr lang="en-US" sz="2400"/>
              <a:t>Some GT students may be identified as having high abilities, but low achievement levels.  Psychological factors often are underlying causes. (VanTassel Baska et al, 1994)</a:t>
            </a:r>
            <a:endParaRPr/>
          </a:p>
          <a:p>
            <a:pPr indent="-342900" lvl="0" marL="342900" rtl="0" algn="l">
              <a:spcBef>
                <a:spcPts val="1000"/>
              </a:spcBef>
              <a:spcAft>
                <a:spcPts val="0"/>
              </a:spcAft>
              <a:buSzPts val="1920"/>
              <a:buChar char="►"/>
            </a:pPr>
            <a:r>
              <a:rPr lang="en-US" sz="2400"/>
              <a:t>Students should see the value in schoolwork and have positive learning models and support (through curriculum materials).</a:t>
            </a:r>
            <a:endParaRPr/>
          </a:p>
          <a:p>
            <a:pPr indent="-342900" lvl="0" marL="342900" rtl="0" algn="l">
              <a:spcBef>
                <a:spcPts val="1000"/>
              </a:spcBef>
              <a:spcAft>
                <a:spcPts val="0"/>
              </a:spcAft>
              <a:buSzPts val="1920"/>
              <a:buChar char="►"/>
            </a:pPr>
            <a:r>
              <a:rPr lang="en-US" sz="2400"/>
              <a:t>Differentiation in curricula encourages creativity, stimulates open-ended responses, and provides high-level choices.  (Jaworowski, 2018)</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8"/>
          <p:cNvSpPr txBox="1"/>
          <p:nvPr>
            <p:ph type="title"/>
          </p:nvPr>
        </p:nvSpPr>
        <p:spPr>
          <a:xfrm>
            <a:off x="67286" y="300318"/>
            <a:ext cx="11174414" cy="144275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3600"/>
              <a:buFont typeface="Century Gothic"/>
              <a:buNone/>
            </a:pPr>
            <a:r>
              <a:rPr lang="en-US" sz="3600" u="sng">
                <a:solidFill>
                  <a:schemeClr val="hlink"/>
                </a:solidFill>
                <a:hlinkClick r:id="rId3"/>
              </a:rPr>
              <a:t>Rigor </a:t>
            </a:r>
            <a:r>
              <a:rPr lang="en-US" sz="3600"/>
              <a:t>in education – intellectually challenging, thought provoking, reflective experiences</a:t>
            </a:r>
            <a:endParaRPr/>
          </a:p>
        </p:txBody>
      </p:sp>
      <p:sp>
        <p:nvSpPr>
          <p:cNvPr id="190" name="Google Shape;190;p8"/>
          <p:cNvSpPr txBox="1"/>
          <p:nvPr>
            <p:ph idx="1" type="body"/>
          </p:nvPr>
        </p:nvSpPr>
        <p:spPr>
          <a:xfrm>
            <a:off x="328125" y="1743076"/>
            <a:ext cx="4396339" cy="324485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600"/>
              <a:buChar char="►"/>
            </a:pPr>
            <a:r>
              <a:rPr lang="en-US" sz="2000"/>
              <a:t>Higher order thinking processes are guided by questioning techniques.</a:t>
            </a:r>
            <a:endParaRPr/>
          </a:p>
          <a:p>
            <a:pPr indent="-342900" lvl="0" marL="342900" rtl="0" algn="l">
              <a:spcBef>
                <a:spcPts val="1000"/>
              </a:spcBef>
              <a:spcAft>
                <a:spcPts val="0"/>
              </a:spcAft>
              <a:buSzPts val="1600"/>
              <a:buChar char="►"/>
            </a:pPr>
            <a:r>
              <a:rPr lang="en-US" sz="2000"/>
              <a:t>Student sharing and reflection are supported by the teacher.</a:t>
            </a:r>
            <a:endParaRPr/>
          </a:p>
          <a:p>
            <a:pPr indent="-342900" lvl="0" marL="342900" rtl="0" algn="l">
              <a:spcBef>
                <a:spcPts val="1000"/>
              </a:spcBef>
              <a:spcAft>
                <a:spcPts val="0"/>
              </a:spcAft>
              <a:buSzPts val="1600"/>
              <a:buChar char="►"/>
            </a:pPr>
            <a:r>
              <a:rPr lang="en-US" sz="2000"/>
              <a:t>Rubrics or standards-based assessment tools are utilized.</a:t>
            </a:r>
            <a:endParaRPr/>
          </a:p>
          <a:p>
            <a:pPr indent="-251459" lvl="0" marL="342900" rtl="0" algn="l">
              <a:spcBef>
                <a:spcPts val="1000"/>
              </a:spcBef>
              <a:spcAft>
                <a:spcPts val="0"/>
              </a:spcAft>
              <a:buSzPts val="1440"/>
              <a:buNone/>
            </a:pPr>
            <a:r>
              <a:t/>
            </a:r>
            <a:endParaRPr/>
          </a:p>
        </p:txBody>
      </p:sp>
      <p:sp>
        <p:nvSpPr>
          <p:cNvPr id="191" name="Google Shape;191;p8"/>
          <p:cNvSpPr txBox="1"/>
          <p:nvPr>
            <p:ph idx="2" type="body"/>
          </p:nvPr>
        </p:nvSpPr>
        <p:spPr>
          <a:xfrm>
            <a:off x="5046181" y="1743076"/>
            <a:ext cx="6968574" cy="472439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1600"/>
              <a:buChar char="►"/>
            </a:pPr>
            <a:r>
              <a:rPr lang="en-US" sz="2000"/>
              <a:t>Depth of Knowledge (DOK)</a:t>
            </a:r>
            <a:endParaRPr/>
          </a:p>
          <a:p>
            <a:pPr indent="-342900" lvl="0" marL="342900" rtl="0" algn="l">
              <a:spcBef>
                <a:spcPts val="1000"/>
              </a:spcBef>
              <a:spcAft>
                <a:spcPts val="0"/>
              </a:spcAft>
              <a:buSzPts val="1600"/>
              <a:buChar char="►"/>
            </a:pPr>
            <a:r>
              <a:rPr lang="en-US" sz="2000"/>
              <a:t>Examples </a:t>
            </a:r>
            <a:endParaRPr/>
          </a:p>
          <a:p>
            <a:pPr indent="-285750" lvl="1" marL="742950" rtl="0" algn="l">
              <a:spcBef>
                <a:spcPts val="1000"/>
              </a:spcBef>
              <a:spcAft>
                <a:spcPts val="0"/>
              </a:spcAft>
              <a:buSzPts val="1440"/>
              <a:buChar char="►"/>
            </a:pPr>
            <a:r>
              <a:rPr lang="en-US" sz="1800"/>
              <a:t>DOK 1 – </a:t>
            </a:r>
            <a:r>
              <a:rPr i="1" lang="en-US" sz="1800"/>
              <a:t>Recall facts, calculate, label </a:t>
            </a:r>
            <a:r>
              <a:rPr lang="en-US" sz="1800"/>
              <a:t>(recall, reproduce)</a:t>
            </a:r>
            <a:endParaRPr/>
          </a:p>
          <a:p>
            <a:pPr indent="-285750" lvl="1" marL="742950" rtl="0" algn="l">
              <a:spcBef>
                <a:spcPts val="1000"/>
              </a:spcBef>
              <a:spcAft>
                <a:spcPts val="0"/>
              </a:spcAft>
              <a:buSzPts val="1440"/>
              <a:buChar char="►"/>
            </a:pPr>
            <a:r>
              <a:rPr lang="en-US" sz="1800"/>
              <a:t>DOK 2 – </a:t>
            </a:r>
            <a:r>
              <a:rPr i="1" lang="en-US" sz="1800"/>
              <a:t>What is your prediction and why?  How would you organize these facts? </a:t>
            </a:r>
            <a:r>
              <a:rPr lang="en-US" sz="1800"/>
              <a:t>(developing skills and concepts)</a:t>
            </a:r>
            <a:endParaRPr/>
          </a:p>
          <a:p>
            <a:pPr indent="-285750" lvl="1" marL="742950" rtl="0" algn="l">
              <a:spcBef>
                <a:spcPts val="1000"/>
              </a:spcBef>
              <a:spcAft>
                <a:spcPts val="0"/>
              </a:spcAft>
              <a:buSzPts val="1440"/>
              <a:buChar char="►"/>
            </a:pPr>
            <a:r>
              <a:rPr lang="en-US" sz="1800"/>
              <a:t>DOK 3 – </a:t>
            </a:r>
            <a:r>
              <a:rPr i="1" lang="en-US" sz="1800"/>
              <a:t>What is the theme or lesson in the passage?  How can you prove that your solution is reasonable?  </a:t>
            </a:r>
            <a:r>
              <a:rPr lang="en-US" sz="1800"/>
              <a:t>(strategic thinking and reasoning)</a:t>
            </a:r>
            <a:endParaRPr/>
          </a:p>
          <a:p>
            <a:pPr indent="-285750" lvl="1" marL="742950" rtl="0" algn="l">
              <a:spcBef>
                <a:spcPts val="1000"/>
              </a:spcBef>
              <a:spcAft>
                <a:spcPts val="0"/>
              </a:spcAft>
              <a:buSzPts val="1440"/>
              <a:buChar char="►"/>
            </a:pPr>
            <a:r>
              <a:rPr lang="en-US" sz="1800"/>
              <a:t>DOK 4 – </a:t>
            </a:r>
            <a:r>
              <a:rPr i="1" lang="en-US" sz="1800"/>
              <a:t>Can you propose an alternative solution?  Do you agree with the character’s actions?  What evidence would you cite to defend the actions of…?</a:t>
            </a:r>
            <a:r>
              <a:rPr lang="en-US" sz="1800"/>
              <a:t>  (extended thinking)</a:t>
            </a:r>
            <a:endParaRPr/>
          </a:p>
        </p:txBody>
      </p:sp>
      <p:pic>
        <p:nvPicPr>
          <p:cNvPr id="192" name="Google Shape;192;p8"/>
          <p:cNvPicPr preferRelativeResize="0"/>
          <p:nvPr/>
        </p:nvPicPr>
        <p:blipFill>
          <a:blip r:embed="rId4">
            <a:alphaModFix/>
          </a:blip>
          <a:stretch>
            <a:fillRect/>
          </a:stretch>
        </p:blipFill>
        <p:spPr>
          <a:xfrm>
            <a:off x="813150" y="4224625"/>
            <a:ext cx="4541300" cy="24492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9"/>
          <p:cNvSpPr txBox="1"/>
          <p:nvPr>
            <p:ph type="title"/>
          </p:nvPr>
        </p:nvSpPr>
        <p:spPr>
          <a:xfrm>
            <a:off x="506230" y="212725"/>
            <a:ext cx="10296525" cy="169096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2"/>
              </a:buClr>
              <a:buSzPts val="2800"/>
              <a:buFont typeface="Century Gothic"/>
              <a:buNone/>
            </a:pPr>
            <a:r>
              <a:rPr lang="en-US" sz="2800"/>
              <a:t>How do we increase rigor for GT students?  - by using developmentally appropriate, research-based curricula</a:t>
            </a:r>
            <a:br>
              <a:rPr lang="en-US" sz="3600"/>
            </a:br>
            <a:endParaRPr sz="3600"/>
          </a:p>
        </p:txBody>
      </p:sp>
      <p:sp>
        <p:nvSpPr>
          <p:cNvPr id="198" name="Google Shape;198;p9"/>
          <p:cNvSpPr txBox="1"/>
          <p:nvPr>
            <p:ph idx="1" type="body"/>
          </p:nvPr>
        </p:nvSpPr>
        <p:spPr>
          <a:xfrm>
            <a:off x="1103312" y="1714501"/>
            <a:ext cx="4396339" cy="4541838"/>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SzPct val="80000"/>
              <a:buChar char="►"/>
            </a:pPr>
            <a:r>
              <a:rPr lang="en-US" sz="2000"/>
              <a:t>Junior Great Books – culturally diverse literary passages and Nonfiction Inquiry</a:t>
            </a:r>
            <a:endParaRPr/>
          </a:p>
          <a:p>
            <a:pPr indent="-265176" lvl="0" marL="342900" rtl="0" algn="l">
              <a:spcBef>
                <a:spcPts val="1000"/>
              </a:spcBef>
              <a:spcAft>
                <a:spcPts val="0"/>
              </a:spcAft>
              <a:buSzPct val="79999"/>
              <a:buNone/>
            </a:pPr>
            <a:r>
              <a:t/>
            </a:r>
            <a:endParaRPr/>
          </a:p>
          <a:p>
            <a:pPr indent="-265176" lvl="0" marL="342900" rtl="0" algn="l">
              <a:spcBef>
                <a:spcPts val="1000"/>
              </a:spcBef>
              <a:spcAft>
                <a:spcPts val="0"/>
              </a:spcAft>
              <a:buSzPct val="79999"/>
              <a:buNone/>
            </a:pPr>
            <a:r>
              <a:t/>
            </a:r>
            <a:endParaRPr/>
          </a:p>
          <a:p>
            <a:pPr indent="-265176" lvl="0" marL="342900" rtl="0" algn="l">
              <a:spcBef>
                <a:spcPts val="1000"/>
              </a:spcBef>
              <a:spcAft>
                <a:spcPts val="0"/>
              </a:spcAft>
              <a:buSzPct val="79999"/>
              <a:buNone/>
            </a:pPr>
            <a:r>
              <a:t/>
            </a:r>
            <a:endParaRPr/>
          </a:p>
          <a:p>
            <a:pPr indent="-265176" lvl="0" marL="342900" rtl="0" algn="l">
              <a:spcBef>
                <a:spcPts val="1000"/>
              </a:spcBef>
              <a:spcAft>
                <a:spcPts val="0"/>
              </a:spcAft>
              <a:buSzPct val="79999"/>
              <a:buNone/>
            </a:pPr>
            <a:r>
              <a:t/>
            </a:r>
            <a:endParaRPr/>
          </a:p>
          <a:p>
            <a:pPr indent="-265176" lvl="0" marL="342900" rtl="0" algn="l">
              <a:spcBef>
                <a:spcPts val="1000"/>
              </a:spcBef>
              <a:spcAft>
                <a:spcPts val="0"/>
              </a:spcAft>
              <a:buSzPct val="79999"/>
              <a:buNone/>
            </a:pPr>
            <a:r>
              <a:t/>
            </a:r>
            <a:endParaRPr/>
          </a:p>
          <a:p>
            <a:pPr indent="-265176" lvl="0" marL="342900" rtl="0" algn="l">
              <a:spcBef>
                <a:spcPts val="1000"/>
              </a:spcBef>
              <a:spcAft>
                <a:spcPts val="0"/>
              </a:spcAft>
              <a:buSzPct val="79999"/>
              <a:buNone/>
            </a:pPr>
            <a:r>
              <a:t/>
            </a:r>
            <a:endParaRPr/>
          </a:p>
          <a:p>
            <a:pPr indent="-265176" lvl="0" marL="342900" rtl="0" algn="l">
              <a:spcBef>
                <a:spcPts val="1000"/>
              </a:spcBef>
              <a:spcAft>
                <a:spcPts val="0"/>
              </a:spcAft>
              <a:buSzPct val="79999"/>
              <a:buNone/>
            </a:pPr>
            <a:r>
              <a:t/>
            </a:r>
            <a:endParaRPr/>
          </a:p>
          <a:p>
            <a:pPr indent="-265176" lvl="0" marL="342900" rtl="0" algn="l">
              <a:spcBef>
                <a:spcPts val="1000"/>
              </a:spcBef>
              <a:spcAft>
                <a:spcPts val="0"/>
              </a:spcAft>
              <a:buSzPct val="79999"/>
              <a:buNone/>
            </a:pPr>
            <a:r>
              <a:t/>
            </a:r>
            <a:endParaRPr/>
          </a:p>
          <a:p>
            <a:pPr indent="-342900" lvl="0" marL="342900" rtl="0" algn="l">
              <a:spcBef>
                <a:spcPts val="1000"/>
              </a:spcBef>
              <a:spcAft>
                <a:spcPts val="0"/>
              </a:spcAft>
              <a:buSzPct val="80000"/>
              <a:buChar char="►"/>
            </a:pPr>
            <a:r>
              <a:rPr lang="en-US" sz="2000"/>
              <a:t>Jacob’s Ladder – fables, non-fiction, and poetry with questions that increase in intensity </a:t>
            </a:r>
            <a:endParaRPr/>
          </a:p>
        </p:txBody>
      </p:sp>
      <p:sp>
        <p:nvSpPr>
          <p:cNvPr id="199" name="Google Shape;199;p9"/>
          <p:cNvSpPr txBox="1"/>
          <p:nvPr>
            <p:ph idx="2" type="body"/>
          </p:nvPr>
        </p:nvSpPr>
        <p:spPr>
          <a:xfrm>
            <a:off x="5902143" y="1714501"/>
            <a:ext cx="4746807" cy="4200245"/>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SzPct val="80000"/>
              <a:buChar char="►"/>
            </a:pPr>
            <a:r>
              <a:rPr lang="en-US" sz="2000"/>
              <a:t>Project M3 “Mentoring Mathematical Minds” – use scenarios and hands-on materials to develop discussions  about mathematical concepts</a:t>
            </a:r>
            <a:endParaRPr/>
          </a:p>
          <a:p>
            <a:pPr indent="-342900" lvl="0" marL="342900" rtl="0" algn="l">
              <a:spcBef>
                <a:spcPts val="1000"/>
              </a:spcBef>
              <a:spcAft>
                <a:spcPts val="0"/>
              </a:spcAft>
              <a:buSzPct val="80000"/>
              <a:buChar char="►"/>
            </a:pPr>
            <a:r>
              <a:rPr lang="en-US" sz="2000"/>
              <a:t>Hands-On Equations-  uses the visual and kinesthetic instructional approach developed by Dr. Henry Borenson to demystify abstract algebraic concepts.</a:t>
            </a:r>
            <a:endParaRPr/>
          </a:p>
          <a:p>
            <a:pPr indent="-342900" lvl="0" marL="342900" rtl="0" algn="l">
              <a:spcBef>
                <a:spcPts val="1000"/>
              </a:spcBef>
              <a:spcAft>
                <a:spcPts val="0"/>
              </a:spcAft>
              <a:buSzPct val="80000"/>
              <a:buChar char="►"/>
            </a:pPr>
            <a:r>
              <a:rPr lang="en-US" sz="2000"/>
              <a:t>Differentiated Instruction -IXL and Dreambox</a:t>
            </a:r>
            <a:endParaRPr/>
          </a:p>
          <a:p>
            <a:pPr indent="-342900" lvl="0" marL="342900" rtl="0" algn="l">
              <a:spcBef>
                <a:spcPts val="1000"/>
              </a:spcBef>
              <a:spcAft>
                <a:spcPts val="0"/>
              </a:spcAft>
              <a:buSzPct val="80000"/>
              <a:buChar char="►"/>
            </a:pPr>
            <a:r>
              <a:rPr lang="en-US" sz="2000"/>
              <a:t>Genius Hour </a:t>
            </a:r>
            <a:endParaRPr/>
          </a:p>
          <a:p>
            <a:pPr indent="-342900" lvl="0" marL="342900" rtl="0" algn="l">
              <a:spcBef>
                <a:spcPts val="1000"/>
              </a:spcBef>
              <a:spcAft>
                <a:spcPts val="0"/>
              </a:spcAft>
              <a:buSzPct val="80000"/>
              <a:buChar char="►"/>
            </a:pPr>
            <a:r>
              <a:rPr lang="en-US" sz="2000"/>
              <a:t>William &amp; Mary Curriculum</a:t>
            </a:r>
            <a:endParaRPr/>
          </a:p>
          <a:p>
            <a:pPr indent="-342900" lvl="0" marL="342900" rtl="0" algn="l">
              <a:spcBef>
                <a:spcPts val="1000"/>
              </a:spcBef>
              <a:spcAft>
                <a:spcPts val="0"/>
              </a:spcAft>
              <a:buSzPct val="80000"/>
              <a:buChar char="►"/>
            </a:pPr>
            <a:r>
              <a:rPr lang="en-US" sz="2000"/>
              <a:t>Project Based learning/Inquiry Based learning</a:t>
            </a:r>
            <a:endParaRPr/>
          </a:p>
          <a:p>
            <a:pPr indent="-342900" lvl="0" marL="342900" rtl="0" algn="l">
              <a:spcBef>
                <a:spcPts val="1000"/>
              </a:spcBef>
              <a:spcAft>
                <a:spcPts val="0"/>
              </a:spcAft>
              <a:buSzPct val="80000"/>
              <a:buChar char="►"/>
            </a:pPr>
            <a:r>
              <a:rPr lang="en-US" sz="2000"/>
              <a:t>Research Opportunities </a:t>
            </a:r>
            <a:endParaRPr/>
          </a:p>
        </p:txBody>
      </p:sp>
      <p:pic>
        <p:nvPicPr>
          <p:cNvPr id="200" name="Google Shape;200;p9"/>
          <p:cNvPicPr preferRelativeResize="0"/>
          <p:nvPr/>
        </p:nvPicPr>
        <p:blipFill rotWithShape="1">
          <a:blip r:embed="rId3">
            <a:alphaModFix/>
          </a:blip>
          <a:srcRect b="0" l="0" r="0" t="0"/>
          <a:stretch/>
        </p:blipFill>
        <p:spPr>
          <a:xfrm>
            <a:off x="2241346" y="2495025"/>
            <a:ext cx="1619250" cy="2171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2019-08-20T01:37:42Z</dcterms:created>
  <dc:creator>Lynn Johnson</dc:creator>
</cp:coreProperties>
</file>